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sldIdLst>
    <p:sldId id="256" r:id="rId2"/>
    <p:sldId id="324" r:id="rId3"/>
    <p:sldId id="259" r:id="rId4"/>
    <p:sldId id="262" r:id="rId5"/>
    <p:sldId id="257" r:id="rId6"/>
    <p:sldId id="258" r:id="rId7"/>
    <p:sldId id="263" r:id="rId8"/>
    <p:sldId id="260" r:id="rId9"/>
    <p:sldId id="264" r:id="rId10"/>
    <p:sldId id="265" r:id="rId11"/>
    <p:sldId id="261" r:id="rId12"/>
    <p:sldId id="268" r:id="rId13"/>
    <p:sldId id="266" r:id="rId14"/>
    <p:sldId id="267" r:id="rId15"/>
    <p:sldId id="269" r:id="rId16"/>
    <p:sldId id="271" r:id="rId17"/>
    <p:sldId id="272" r:id="rId18"/>
    <p:sldId id="274" r:id="rId19"/>
    <p:sldId id="275" r:id="rId20"/>
    <p:sldId id="276" r:id="rId21"/>
    <p:sldId id="277" r:id="rId22"/>
    <p:sldId id="278" r:id="rId23"/>
    <p:sldId id="279" r:id="rId24"/>
    <p:sldId id="280" r:id="rId25"/>
    <p:sldId id="282" r:id="rId26"/>
    <p:sldId id="281" r:id="rId27"/>
    <p:sldId id="283" r:id="rId28"/>
    <p:sldId id="284" r:id="rId29"/>
    <p:sldId id="286" r:id="rId30"/>
    <p:sldId id="287" r:id="rId31"/>
    <p:sldId id="288" r:id="rId32"/>
    <p:sldId id="290" r:id="rId33"/>
    <p:sldId id="291" r:id="rId34"/>
    <p:sldId id="292" r:id="rId35"/>
    <p:sldId id="293" r:id="rId36"/>
    <p:sldId id="294" r:id="rId37"/>
    <p:sldId id="295" r:id="rId38"/>
    <p:sldId id="296" r:id="rId39"/>
    <p:sldId id="299" r:id="rId40"/>
    <p:sldId id="298" r:id="rId41"/>
    <p:sldId id="303" r:id="rId42"/>
    <p:sldId id="304" r:id="rId43"/>
    <p:sldId id="305" r:id="rId44"/>
    <p:sldId id="306" r:id="rId45"/>
    <p:sldId id="308" r:id="rId46"/>
    <p:sldId id="309" r:id="rId47"/>
    <p:sldId id="310" r:id="rId48"/>
    <p:sldId id="311" r:id="rId49"/>
    <p:sldId id="312" r:id="rId50"/>
    <p:sldId id="313" r:id="rId51"/>
    <p:sldId id="314" r:id="rId52"/>
    <p:sldId id="316" r:id="rId53"/>
    <p:sldId id="317" r:id="rId54"/>
    <p:sldId id="319" r:id="rId55"/>
    <p:sldId id="321" r:id="rId56"/>
    <p:sldId id="322" r:id="rId57"/>
    <p:sldId id="32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9A40E3-7389-4E8F-A5A6-C1C4244B232C}">
          <p14:sldIdLst>
            <p14:sldId id="256"/>
            <p14:sldId id="324"/>
            <p14:sldId id="259"/>
            <p14:sldId id="262"/>
            <p14:sldId id="257"/>
            <p14:sldId id="258"/>
            <p14:sldId id="263"/>
            <p14:sldId id="260"/>
            <p14:sldId id="264"/>
            <p14:sldId id="265"/>
            <p14:sldId id="261"/>
            <p14:sldId id="268"/>
            <p14:sldId id="266"/>
            <p14:sldId id="267"/>
            <p14:sldId id="269"/>
            <p14:sldId id="271"/>
            <p14:sldId id="272"/>
            <p14:sldId id="274"/>
            <p14:sldId id="275"/>
            <p14:sldId id="276"/>
            <p14:sldId id="277"/>
            <p14:sldId id="278"/>
            <p14:sldId id="279"/>
            <p14:sldId id="280"/>
            <p14:sldId id="282"/>
            <p14:sldId id="281"/>
            <p14:sldId id="283"/>
            <p14:sldId id="284"/>
            <p14:sldId id="286"/>
            <p14:sldId id="287"/>
            <p14:sldId id="288"/>
            <p14:sldId id="290"/>
            <p14:sldId id="291"/>
            <p14:sldId id="292"/>
            <p14:sldId id="293"/>
            <p14:sldId id="294"/>
            <p14:sldId id="295"/>
            <p14:sldId id="296"/>
            <p14:sldId id="299"/>
            <p14:sldId id="298"/>
            <p14:sldId id="303"/>
            <p14:sldId id="304"/>
            <p14:sldId id="305"/>
            <p14:sldId id="306"/>
            <p14:sldId id="308"/>
            <p14:sldId id="309"/>
            <p14:sldId id="310"/>
            <p14:sldId id="311"/>
            <p14:sldId id="312"/>
            <p14:sldId id="313"/>
            <p14:sldId id="314"/>
            <p14:sldId id="316"/>
            <p14:sldId id="317"/>
            <p14:sldId id="319"/>
            <p14:sldId id="321"/>
            <p14:sldId id="322"/>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00" autoAdjust="0"/>
  </p:normalViewPr>
  <p:slideViewPr>
    <p:cSldViewPr snapToGrid="0">
      <p:cViewPr varScale="1">
        <p:scale>
          <a:sx n="66" d="100"/>
          <a:sy n="66" d="100"/>
        </p:scale>
        <p:origin x="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5D8B1-3BA2-460B-A560-6A071D9B586F}" type="datetimeFigureOut">
              <a:rPr lang="en-US" smtClean="0"/>
              <a:t>10/12/2017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221C1-07EE-422F-BE62-83189E9970EF}" type="slidenum">
              <a:rPr lang="en-US" smtClean="0"/>
              <a:t>‹#›</a:t>
            </a:fld>
            <a:endParaRPr lang="en-US" dirty="0"/>
          </a:p>
        </p:txBody>
      </p:sp>
    </p:spTree>
    <p:extLst>
      <p:ext uri="{BB962C8B-B14F-4D97-AF65-F5344CB8AC3E}">
        <p14:creationId xmlns:p14="http://schemas.microsoft.com/office/powerpoint/2010/main" val="286180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&lt;iframe width="560" height="315" src="https://www.youtube.com/embed/xQ6wr6vRfGo?rel=0&amp;autoplay=1"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5</a:t>
            </a:fld>
            <a:endParaRPr lang="en-US" dirty="0"/>
          </a:p>
        </p:txBody>
      </p:sp>
    </p:spTree>
    <p:extLst>
      <p:ext uri="{BB962C8B-B14F-4D97-AF65-F5344CB8AC3E}">
        <p14:creationId xmlns:p14="http://schemas.microsoft.com/office/powerpoint/2010/main" val="358218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end of the lesson, our teacher provided each student with a  graphic organizer (worksheet) to emphasize the importance of the process in completing the assignment. Her positive nature creates a welcoming and conducive learning environment for her students.</a:t>
            </a:r>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23</a:t>
            </a:fld>
            <a:endParaRPr lang="en-US" dirty="0"/>
          </a:p>
        </p:txBody>
      </p:sp>
    </p:spTree>
    <p:extLst>
      <p:ext uri="{BB962C8B-B14F-4D97-AF65-F5344CB8AC3E}">
        <p14:creationId xmlns:p14="http://schemas.microsoft.com/office/powerpoint/2010/main" val="27638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discussed how to scaffold students to bridge the gap between the known and the unknown. We also described the I do we do you do teaching strategy as a way to properly guide students while learning new information. It is important to remember that scaffolding builds independence in students and does not simply give them the answer. In addition, in order to successfully scaffold a student, you must first determine their strengths and baseline level of understanding</a:t>
            </a:r>
          </a:p>
        </p:txBody>
      </p:sp>
      <p:sp>
        <p:nvSpPr>
          <p:cNvPr id="4" name="Slide Number Placeholder 3"/>
          <p:cNvSpPr>
            <a:spLocks noGrp="1"/>
          </p:cNvSpPr>
          <p:nvPr>
            <p:ph type="sldNum" sz="quarter" idx="10"/>
          </p:nvPr>
        </p:nvSpPr>
        <p:spPr/>
        <p:txBody>
          <a:bodyPr/>
          <a:lstStyle/>
          <a:p>
            <a:fld id="{DDF221C1-07EE-422F-BE62-83189E9970EF}" type="slidenum">
              <a:rPr lang="en-US" smtClean="0"/>
              <a:t>26</a:t>
            </a:fld>
            <a:endParaRPr lang="en-US" dirty="0"/>
          </a:p>
        </p:txBody>
      </p:sp>
    </p:spTree>
    <p:extLst>
      <p:ext uri="{BB962C8B-B14F-4D97-AF65-F5344CB8AC3E}">
        <p14:creationId xmlns:p14="http://schemas.microsoft.com/office/powerpoint/2010/main" val="2226817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&lt;iframe width="560" height="315" src="https://www.youtube.com/embed/iXKy1El7nU0?rel=0&amp;autoplay=1;start=6;end=113;"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29</a:t>
            </a:fld>
            <a:endParaRPr lang="en-US" dirty="0"/>
          </a:p>
        </p:txBody>
      </p:sp>
    </p:spTree>
    <p:extLst>
      <p:ext uri="{BB962C8B-B14F-4D97-AF65-F5344CB8AC3E}">
        <p14:creationId xmlns:p14="http://schemas.microsoft.com/office/powerpoint/2010/main" val="418341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of these practices are metacognitive practices because they are ways of thinking about thinking. Each practice utilizes a different strategy to help a person learn a new concept. In a tutoring situation, it is important for a student to get the right answer, but it is equally important for the student to understand how they got their answer and to identify strategies that they used to get there.</a:t>
            </a:r>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31</a:t>
            </a:fld>
            <a:endParaRPr lang="en-US" dirty="0"/>
          </a:p>
        </p:txBody>
      </p:sp>
    </p:spTree>
    <p:extLst>
      <p:ext uri="{BB962C8B-B14F-4D97-AF65-F5344CB8AC3E}">
        <p14:creationId xmlns:p14="http://schemas.microsoft.com/office/powerpoint/2010/main" val="101245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&lt;iframe width="560" height="315" src="https://www.youtube.com/embed/QkGiplxftYA?rel=0&amp;autoplay=1;start=5;end=93;"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32</a:t>
            </a:fld>
            <a:endParaRPr lang="en-US" dirty="0"/>
          </a:p>
        </p:txBody>
      </p:sp>
    </p:spTree>
    <p:extLst>
      <p:ext uri="{BB962C8B-B14F-4D97-AF65-F5344CB8AC3E}">
        <p14:creationId xmlns:p14="http://schemas.microsoft.com/office/powerpoint/2010/main" val="300375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discussed metacognition and the importance of getting a student to think about how they think. In your work with students, remember that having multiple metacognition strategies will allow a student to engage deeply with his or her own though processes. This will help them become comfortable using these techniques and transferring them into new learning situations. </a:t>
            </a:r>
          </a:p>
        </p:txBody>
      </p:sp>
      <p:sp>
        <p:nvSpPr>
          <p:cNvPr id="4" name="Slide Number Placeholder 3"/>
          <p:cNvSpPr>
            <a:spLocks noGrp="1"/>
          </p:cNvSpPr>
          <p:nvPr>
            <p:ph type="sldNum" sz="quarter" idx="10"/>
          </p:nvPr>
        </p:nvSpPr>
        <p:spPr/>
        <p:txBody>
          <a:bodyPr/>
          <a:lstStyle/>
          <a:p>
            <a:fld id="{DDF221C1-07EE-422F-BE62-83189E9970EF}" type="slidenum">
              <a:rPr lang="en-US" smtClean="0"/>
              <a:t>36</a:t>
            </a:fld>
            <a:endParaRPr lang="en-US" dirty="0"/>
          </a:p>
        </p:txBody>
      </p:sp>
    </p:spTree>
    <p:extLst>
      <p:ext uri="{BB962C8B-B14F-4D97-AF65-F5344CB8AC3E}">
        <p14:creationId xmlns:p14="http://schemas.microsoft.com/office/powerpoint/2010/main" val="196684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Teachers typically fall into three types of management style. Authoritarian, Democratic, and Best Buddy</a:t>
            </a:r>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39</a:t>
            </a:fld>
            <a:endParaRPr lang="en-US" dirty="0"/>
          </a:p>
        </p:txBody>
      </p:sp>
    </p:spTree>
    <p:extLst>
      <p:ext uri="{BB962C8B-B14F-4D97-AF65-F5344CB8AC3E}">
        <p14:creationId xmlns:p14="http://schemas.microsoft.com/office/powerpoint/2010/main" val="127387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the video, the authoritarian management style is often likened to a drill sergeant. This type of person is very rules oriented and values order above all. While this type of manager often get results, they have trouble relating to and connecting with others.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&lt;iframe width="560" height="315" src="https://www.youtube.com/embed/3j3_iPskjxk?rel=0&amp;</a:t>
            </a:r>
            <a:r>
              <a:rPr lang="en-US" sz="1200" b="0" i="0" kern="1200" dirty="0">
                <a:solidFill>
                  <a:schemeClr val="tx1"/>
                </a:solidFill>
                <a:effectLst/>
                <a:latin typeface="+mn-lt"/>
                <a:ea typeface="+mn-ea"/>
                <a:cs typeface="+mn-cs"/>
              </a:rPr>
              <a:t>autoplay=1;end=16;</a:t>
            </a:r>
            <a:r>
              <a:rPr lang="en-US" dirty="0"/>
              <a:t>"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40</a:t>
            </a:fld>
            <a:endParaRPr lang="en-US" dirty="0"/>
          </a:p>
        </p:txBody>
      </p:sp>
    </p:spTree>
    <p:extLst>
      <p:ext uri="{BB962C8B-B14F-4D97-AF65-F5344CB8AC3E}">
        <p14:creationId xmlns:p14="http://schemas.microsoft.com/office/powerpoint/2010/main" val="3208982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democratic management style is often likened to a school counselor. This type of person is values fairness and equality when making decisions. This type of management gets results and forms relationships with others, however it is not effective in emergency situations when quick decisions need to be made </a:t>
            </a:r>
          </a:p>
          <a:p>
            <a:endParaRPr lang="en-US" dirty="0"/>
          </a:p>
          <a:p>
            <a:r>
              <a:rPr lang="en-US" dirty="0"/>
              <a:t>&lt;iframe width="560" height="315" src="https://www.youtube.com/embed/cYA7eMoxUBA?rel=0&amp;autoplay=1;start=12;end=33;"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41</a:t>
            </a:fld>
            <a:endParaRPr lang="en-US" dirty="0"/>
          </a:p>
        </p:txBody>
      </p:sp>
    </p:spTree>
    <p:extLst>
      <p:ext uri="{BB962C8B-B14F-4D97-AF65-F5344CB8AC3E}">
        <p14:creationId xmlns:p14="http://schemas.microsoft.com/office/powerpoint/2010/main" val="421555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buddy management style attempts to manage others from the friend point of view than that of a traditional manager. This type of person is values relationship over hierarchical status and wants to be everyone’s friend. While this type of management style forms relationships, they often lose respect and do not get results from their students</a:t>
            </a:r>
          </a:p>
          <a:p>
            <a:r>
              <a:rPr lang="en-US" dirty="0"/>
              <a:t>&lt;iframe width="560" height="315" src="https://www.youtube.com/embed/yEQV2OJVBx4?rel=0&amp;autoplay=1;start=27;end=55"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42</a:t>
            </a:fld>
            <a:endParaRPr lang="en-US" dirty="0"/>
          </a:p>
        </p:txBody>
      </p:sp>
    </p:spTree>
    <p:extLst>
      <p:ext uri="{BB962C8B-B14F-4D97-AF65-F5344CB8AC3E}">
        <p14:creationId xmlns:p14="http://schemas.microsoft.com/office/powerpoint/2010/main" val="400729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how the Pygmalion effect can impact your role as a tutor. </a:t>
            </a:r>
          </a:p>
        </p:txBody>
      </p:sp>
      <p:sp>
        <p:nvSpPr>
          <p:cNvPr id="4" name="Slide Number Placeholder 3"/>
          <p:cNvSpPr>
            <a:spLocks noGrp="1"/>
          </p:cNvSpPr>
          <p:nvPr>
            <p:ph type="sldNum" sz="quarter" idx="10"/>
          </p:nvPr>
        </p:nvSpPr>
        <p:spPr/>
        <p:txBody>
          <a:bodyPr/>
          <a:lstStyle/>
          <a:p>
            <a:fld id="{DDF221C1-07EE-422F-BE62-83189E9970EF}" type="slidenum">
              <a:rPr lang="en-US" smtClean="0"/>
              <a:t>6</a:t>
            </a:fld>
            <a:endParaRPr lang="en-US" dirty="0"/>
          </a:p>
        </p:txBody>
      </p:sp>
    </p:spTree>
    <p:extLst>
      <p:ext uri="{BB962C8B-B14F-4D97-AF65-F5344CB8AC3E}">
        <p14:creationId xmlns:p14="http://schemas.microsoft.com/office/powerpoint/2010/main" val="3239318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44</a:t>
            </a:fld>
            <a:endParaRPr lang="en-US" dirty="0"/>
          </a:p>
        </p:txBody>
      </p:sp>
    </p:spTree>
    <p:extLst>
      <p:ext uri="{BB962C8B-B14F-4D97-AF65-F5344CB8AC3E}">
        <p14:creationId xmlns:p14="http://schemas.microsoft.com/office/powerpoint/2010/main" val="275524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tutor, you are responsible for managing your students’ learning environment while in program. This means that you will need to be hyperaware of each student and understand their role in program. In order to prevent misbehavior. A student must feel capable, connected, and contributing. </a:t>
            </a:r>
          </a:p>
        </p:txBody>
      </p:sp>
      <p:sp>
        <p:nvSpPr>
          <p:cNvPr id="4" name="Slide Number Placeholder 3"/>
          <p:cNvSpPr>
            <a:spLocks noGrp="1"/>
          </p:cNvSpPr>
          <p:nvPr>
            <p:ph type="sldNum" sz="quarter" idx="10"/>
          </p:nvPr>
        </p:nvSpPr>
        <p:spPr/>
        <p:txBody>
          <a:bodyPr/>
          <a:lstStyle/>
          <a:p>
            <a:fld id="{DDF221C1-07EE-422F-BE62-83189E9970EF}" type="slidenum">
              <a:rPr lang="en-US" smtClean="0"/>
              <a:t>45</a:t>
            </a:fld>
            <a:endParaRPr lang="en-US" dirty="0"/>
          </a:p>
        </p:txBody>
      </p:sp>
    </p:spTree>
    <p:extLst>
      <p:ext uri="{BB962C8B-B14F-4D97-AF65-F5344CB8AC3E}">
        <p14:creationId xmlns:p14="http://schemas.microsoft.com/office/powerpoint/2010/main" val="135970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46</a:t>
            </a:fld>
            <a:endParaRPr lang="en-US" dirty="0"/>
          </a:p>
        </p:txBody>
      </p:sp>
    </p:spTree>
    <p:extLst>
      <p:ext uri="{BB962C8B-B14F-4D97-AF65-F5344CB8AC3E}">
        <p14:creationId xmlns:p14="http://schemas.microsoft.com/office/powerpoint/2010/main" val="999294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47</a:t>
            </a:fld>
            <a:endParaRPr lang="en-US" dirty="0"/>
          </a:p>
        </p:txBody>
      </p:sp>
    </p:spTree>
    <p:extLst>
      <p:ext uri="{BB962C8B-B14F-4D97-AF65-F5344CB8AC3E}">
        <p14:creationId xmlns:p14="http://schemas.microsoft.com/office/powerpoint/2010/main" val="381442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48</a:t>
            </a:fld>
            <a:endParaRPr lang="en-US" dirty="0"/>
          </a:p>
        </p:txBody>
      </p:sp>
    </p:spTree>
    <p:extLst>
      <p:ext uri="{BB962C8B-B14F-4D97-AF65-F5344CB8AC3E}">
        <p14:creationId xmlns:p14="http://schemas.microsoft.com/office/powerpoint/2010/main" val="325731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50</a:t>
            </a:fld>
            <a:endParaRPr lang="en-US" dirty="0"/>
          </a:p>
        </p:txBody>
      </p:sp>
    </p:spTree>
    <p:extLst>
      <p:ext uri="{BB962C8B-B14F-4D97-AF65-F5344CB8AC3E}">
        <p14:creationId xmlns:p14="http://schemas.microsoft.com/office/powerpoint/2010/main" val="297635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voice over, read from pg 14</a:t>
            </a:r>
          </a:p>
        </p:txBody>
      </p:sp>
      <p:sp>
        <p:nvSpPr>
          <p:cNvPr id="4" name="Slide Number Placeholder 3"/>
          <p:cNvSpPr>
            <a:spLocks noGrp="1"/>
          </p:cNvSpPr>
          <p:nvPr>
            <p:ph type="sldNum" sz="quarter" idx="10"/>
          </p:nvPr>
        </p:nvSpPr>
        <p:spPr/>
        <p:txBody>
          <a:bodyPr/>
          <a:lstStyle/>
          <a:p>
            <a:fld id="{DDF221C1-07EE-422F-BE62-83189E9970EF}" type="slidenum">
              <a:rPr lang="en-US" smtClean="0"/>
              <a:t>54</a:t>
            </a:fld>
            <a:endParaRPr lang="en-US" dirty="0"/>
          </a:p>
        </p:txBody>
      </p:sp>
    </p:spTree>
    <p:extLst>
      <p:ext uri="{BB962C8B-B14F-4D97-AF65-F5344CB8AC3E}">
        <p14:creationId xmlns:p14="http://schemas.microsoft.com/office/powerpoint/2010/main" val="213294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56</a:t>
            </a:fld>
            <a:endParaRPr lang="en-US" dirty="0"/>
          </a:p>
        </p:txBody>
      </p:sp>
    </p:spTree>
    <p:extLst>
      <p:ext uri="{BB962C8B-B14F-4D97-AF65-F5344CB8AC3E}">
        <p14:creationId xmlns:p14="http://schemas.microsoft.com/office/powerpoint/2010/main" val="3966320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completed part 1 of PBHA’s Tutor Certificate</a:t>
            </a:r>
          </a:p>
        </p:txBody>
      </p:sp>
      <p:sp>
        <p:nvSpPr>
          <p:cNvPr id="4" name="Slide Number Placeholder 3"/>
          <p:cNvSpPr>
            <a:spLocks noGrp="1"/>
          </p:cNvSpPr>
          <p:nvPr>
            <p:ph type="sldNum" sz="quarter" idx="10"/>
          </p:nvPr>
        </p:nvSpPr>
        <p:spPr/>
        <p:txBody>
          <a:bodyPr/>
          <a:lstStyle/>
          <a:p>
            <a:fld id="{DDF221C1-07EE-422F-BE62-83189E9970EF}" type="slidenum">
              <a:rPr lang="en-US" smtClean="0"/>
              <a:t>57</a:t>
            </a:fld>
            <a:endParaRPr lang="en-US" dirty="0"/>
          </a:p>
        </p:txBody>
      </p:sp>
    </p:spTree>
    <p:extLst>
      <p:ext uri="{BB962C8B-B14F-4D97-AF65-F5344CB8AC3E}">
        <p14:creationId xmlns:p14="http://schemas.microsoft.com/office/powerpoint/2010/main" val="309051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Voice Over: The Search Institute Identified 40 Developmental Assets for Middle Childhood, that help young people grow up healthy, caring, and responsible. The idea is that the more assets that a young person has, the more likely they are to succeed in our society. Internal assets are things inside of you and external assets are things outside of you. For example Integrity is an internal asset, while Family support is an external asset.</a:t>
            </a:r>
          </a:p>
        </p:txBody>
      </p:sp>
      <p:sp>
        <p:nvSpPr>
          <p:cNvPr id="4" name="Slide Number Placeholder 3"/>
          <p:cNvSpPr>
            <a:spLocks noGrp="1"/>
          </p:cNvSpPr>
          <p:nvPr>
            <p:ph type="sldNum" sz="quarter" idx="10"/>
          </p:nvPr>
        </p:nvSpPr>
        <p:spPr/>
        <p:txBody>
          <a:bodyPr/>
          <a:lstStyle/>
          <a:p>
            <a:fld id="{DDF221C1-07EE-422F-BE62-83189E9970EF}" type="slidenum">
              <a:rPr lang="en-US" smtClean="0"/>
              <a:t>9</a:t>
            </a:fld>
            <a:endParaRPr lang="en-US" dirty="0"/>
          </a:p>
        </p:txBody>
      </p:sp>
    </p:spTree>
    <p:extLst>
      <p:ext uri="{BB962C8B-B14F-4D97-AF65-F5344CB8AC3E}">
        <p14:creationId xmlns:p14="http://schemas.microsoft.com/office/powerpoint/2010/main" val="3345124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11</a:t>
            </a:fld>
            <a:endParaRPr lang="en-US" dirty="0"/>
          </a:p>
        </p:txBody>
      </p:sp>
    </p:spTree>
    <p:extLst>
      <p:ext uri="{BB962C8B-B14F-4D97-AF65-F5344CB8AC3E}">
        <p14:creationId xmlns:p14="http://schemas.microsoft.com/office/powerpoint/2010/main" val="330123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discussed the Pygmalion Effect and the benefits of the asset based approach. IN your work with students, remember, that your expectations can positively or negatively influence their performance and can impact their growth. Also, be sure to look for positive assets in their lives, even if negative assets are seemingly most prevalent </a:t>
            </a:r>
          </a:p>
        </p:txBody>
      </p:sp>
      <p:sp>
        <p:nvSpPr>
          <p:cNvPr id="4" name="Slide Number Placeholder 3"/>
          <p:cNvSpPr>
            <a:spLocks noGrp="1"/>
          </p:cNvSpPr>
          <p:nvPr>
            <p:ph type="sldNum" sz="quarter" idx="10"/>
          </p:nvPr>
        </p:nvSpPr>
        <p:spPr/>
        <p:txBody>
          <a:bodyPr/>
          <a:lstStyle/>
          <a:p>
            <a:fld id="{DDF221C1-07EE-422F-BE62-83189E9970EF}" type="slidenum">
              <a:rPr lang="en-US" smtClean="0"/>
              <a:t>15</a:t>
            </a:fld>
            <a:endParaRPr lang="en-US" dirty="0"/>
          </a:p>
        </p:txBody>
      </p:sp>
    </p:spTree>
    <p:extLst>
      <p:ext uri="{BB962C8B-B14F-4D97-AF65-F5344CB8AC3E}">
        <p14:creationId xmlns:p14="http://schemas.microsoft.com/office/powerpoint/2010/main" val="231201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&lt;iframe width="560" height="315" src="https://www.youtube.com/embed/IOMF06TJAO4?rel=0&amp;autoplay=1;start=4" frameborder="0" allowfullscreen&gt;&lt;/iframe&gt;</a:t>
            </a:r>
          </a:p>
        </p:txBody>
      </p:sp>
      <p:sp>
        <p:nvSpPr>
          <p:cNvPr id="4" name="Slide Number Placeholder 3"/>
          <p:cNvSpPr>
            <a:spLocks noGrp="1"/>
          </p:cNvSpPr>
          <p:nvPr>
            <p:ph type="sldNum" sz="quarter" idx="10"/>
          </p:nvPr>
        </p:nvSpPr>
        <p:spPr/>
        <p:txBody>
          <a:bodyPr/>
          <a:lstStyle/>
          <a:p>
            <a:fld id="{DDF221C1-07EE-422F-BE62-83189E9970EF}" type="slidenum">
              <a:rPr lang="en-US" smtClean="0"/>
              <a:t>18</a:t>
            </a:fld>
            <a:endParaRPr lang="en-US" dirty="0"/>
          </a:p>
        </p:txBody>
      </p:sp>
    </p:spTree>
    <p:extLst>
      <p:ext uri="{BB962C8B-B14F-4D97-AF65-F5344CB8AC3E}">
        <p14:creationId xmlns:p14="http://schemas.microsoft.com/office/powerpoint/2010/main" val="382777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teacher introduced the topic, she realized that some student had a clear understanding of the assignment, but others did not. By identifying the strengths of her students, she was able to accurately predict a starting point for her lesson.</a:t>
            </a:r>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20</a:t>
            </a:fld>
            <a:endParaRPr lang="en-US" dirty="0"/>
          </a:p>
        </p:txBody>
      </p:sp>
    </p:spTree>
    <p:extLst>
      <p:ext uri="{BB962C8B-B14F-4D97-AF65-F5344CB8AC3E}">
        <p14:creationId xmlns:p14="http://schemas.microsoft.com/office/powerpoint/2010/main" val="179546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teacher showed the students an example of the final project to help the class understand the end goal and what they were expected to do at the end of the lesson.</a:t>
            </a:r>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21</a:t>
            </a:fld>
            <a:endParaRPr lang="en-US" dirty="0"/>
          </a:p>
        </p:txBody>
      </p:sp>
    </p:spTree>
    <p:extLst>
      <p:ext uri="{BB962C8B-B14F-4D97-AF65-F5344CB8AC3E}">
        <p14:creationId xmlns:p14="http://schemas.microsoft.com/office/powerpoint/2010/main" val="336168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the modeling section, our teacher asks her students question to help guide them to the correct answers. </a:t>
            </a:r>
            <a:endParaRPr lang="en-US" sz="1400" dirty="0"/>
          </a:p>
          <a:p>
            <a:endParaRPr lang="en-US" dirty="0"/>
          </a:p>
        </p:txBody>
      </p:sp>
      <p:sp>
        <p:nvSpPr>
          <p:cNvPr id="4" name="Slide Number Placeholder 3"/>
          <p:cNvSpPr>
            <a:spLocks noGrp="1"/>
          </p:cNvSpPr>
          <p:nvPr>
            <p:ph type="sldNum" sz="quarter" idx="10"/>
          </p:nvPr>
        </p:nvSpPr>
        <p:spPr/>
        <p:txBody>
          <a:bodyPr/>
          <a:lstStyle/>
          <a:p>
            <a:fld id="{DDF221C1-07EE-422F-BE62-83189E9970EF}" type="slidenum">
              <a:rPr lang="en-US" smtClean="0"/>
              <a:t>22</a:t>
            </a:fld>
            <a:endParaRPr lang="en-US" dirty="0"/>
          </a:p>
        </p:txBody>
      </p:sp>
    </p:spTree>
    <p:extLst>
      <p:ext uri="{BB962C8B-B14F-4D97-AF65-F5344CB8AC3E}">
        <p14:creationId xmlns:p14="http://schemas.microsoft.com/office/powerpoint/2010/main" val="2292536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10/12/2017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10/12/2017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10/12/2017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10/12/2017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10/12/2017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10/12/2017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10/12/2017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10/12/2017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10/12/2017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10/12/2017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10/12/2017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10/12/2017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GoUHiozpHoc" TargetMode="Externa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IOMF06TJAO4?rel=0&amp;autoplay=1;start=4"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iXKy1El7nU0?rel=0&amp;autoplay=1;start=6;end=11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QkGiplxftYA?rel=0&amp;autoplay=1;start=5;end=93;" TargetMode="Externa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video" Target="https://www.youtube.com/embed/3j3_iPskjxk?rel=0&amp;autoplay=1;end=16;" TargetMode="Externa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video" Target="https://www.youtube.com/embed/cYA7eMoxUBA?rel=0&amp;autoplay=1;start=12;end=33;" TargetMode="Externa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video" Target="https://www.youtube.com/embed/yEQV2OJVBx4?rel=0&amp;autoplay=1;start=27;end=55" TargetMode="Externa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xQ6wr6vRfGo?rel=0&amp;autoplay=1"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mailto:tutorcertificate@pbha.org" TargetMode="External"/><Relationship Id="rId5" Type="http://schemas.openxmlformats.org/officeDocument/2006/relationships/hyperlink" Target="mailto:sdc@pbha.org" TargetMode="External"/><Relationship Id="rId4"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A4E87-83DE-43A8-A9FE-871606619596}"/>
              </a:ext>
            </a:extLst>
          </p:cNvPr>
          <p:cNvSpPr>
            <a:spLocks noGrp="1"/>
          </p:cNvSpPr>
          <p:nvPr>
            <p:ph type="ctrTitle"/>
          </p:nvPr>
        </p:nvSpPr>
        <p:spPr/>
        <p:txBody>
          <a:bodyPr/>
          <a:lstStyle/>
          <a:p>
            <a:r>
              <a:rPr lang="en-US" dirty="0"/>
              <a:t>Blended Learning for Tutor Certificate </a:t>
            </a:r>
          </a:p>
        </p:txBody>
      </p:sp>
      <p:sp>
        <p:nvSpPr>
          <p:cNvPr id="3" name="Subtitle 2">
            <a:extLst>
              <a:ext uri="{FF2B5EF4-FFF2-40B4-BE49-F238E27FC236}">
                <a16:creationId xmlns:a16="http://schemas.microsoft.com/office/drawing/2014/main" xmlns="" id="{E8FC3925-A13C-4718-B728-43D5270AB763}"/>
              </a:ext>
            </a:extLst>
          </p:cNvPr>
          <p:cNvSpPr>
            <a:spLocks noGrp="1"/>
          </p:cNvSpPr>
          <p:nvPr>
            <p:ph type="subTitle" idx="1"/>
          </p:nvPr>
        </p:nvSpPr>
        <p:spPr/>
        <p:txBody>
          <a:bodyPr/>
          <a:lstStyle/>
          <a:p>
            <a:r>
              <a:rPr lang="en-US" dirty="0"/>
              <a:t>Prepared for the Phillips Brooks House Association </a:t>
            </a:r>
          </a:p>
          <a:p>
            <a:r>
              <a:rPr lang="en-US" dirty="0"/>
              <a:t>By Alysha Johnson</a:t>
            </a:r>
          </a:p>
        </p:txBody>
      </p:sp>
    </p:spTree>
    <p:extLst>
      <p:ext uri="{BB962C8B-B14F-4D97-AF65-F5344CB8AC3E}">
        <p14:creationId xmlns:p14="http://schemas.microsoft.com/office/powerpoint/2010/main" val="622606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dirty="0"/>
              <a:t>Now, you’ll watch a short interview with two students, Michellaine and Caiden. As you listen, take note of the following:</a:t>
            </a:r>
          </a:p>
          <a:p>
            <a:r>
              <a:rPr lang="en-US" sz="2400" dirty="0"/>
              <a:t>What assets does each child have?</a:t>
            </a:r>
          </a:p>
          <a:p>
            <a:r>
              <a:rPr lang="en-US" sz="2400" dirty="0"/>
              <a:t>What information are you missing? What assumptions did you make?</a:t>
            </a:r>
          </a:p>
          <a:p>
            <a:r>
              <a:rPr lang="en-US" sz="2400" dirty="0"/>
              <a:t>As a tutor, how could you build on the child’s </a:t>
            </a:r>
            <a:r>
              <a:rPr lang="en-US" sz="2400" dirty="0" smtClean="0"/>
              <a:t>strength</a:t>
            </a:r>
            <a:r>
              <a:rPr lang="en-US" sz="2400" dirty="0"/>
              <a:t>?</a:t>
            </a:r>
          </a:p>
        </p:txBody>
      </p:sp>
      <p:pic>
        <p:nvPicPr>
          <p:cNvPr id="5" name="Recorded Sound">
            <a:hlinkClick r:id="" action="ppaction://media"/>
            <a:extLst>
              <a:ext uri="{FF2B5EF4-FFF2-40B4-BE49-F238E27FC236}">
                <a16:creationId xmlns:a16="http://schemas.microsoft.com/office/drawing/2014/main" xmlns="" id="{25F1A3DD-9518-402D-9BC7-F660AF9A8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7625" y="6057508"/>
            <a:ext cx="406400" cy="406400"/>
          </a:xfrm>
          <a:prstGeom prst="rect">
            <a:avLst/>
          </a:prstGeom>
        </p:spPr>
      </p:pic>
    </p:spTree>
    <p:extLst>
      <p:ext uri="{BB962C8B-B14F-4D97-AF65-F5344CB8AC3E}">
        <p14:creationId xmlns:p14="http://schemas.microsoft.com/office/powerpoint/2010/main" val="1439253074"/>
      </p:ext>
    </p:extLst>
  </p:cSld>
  <p:clrMapOvr>
    <a:masterClrMapping/>
  </p:clrMapOvr>
  <mc:AlternateContent xmlns:mc="http://schemas.openxmlformats.org/markup-compatibility/2006" xmlns:p14="http://schemas.microsoft.com/office/powerpoint/2010/main">
    <mc:Choice Requires="p14">
      <p:transition spd="slow" p14:dur="2000" advClick="0" advTm="20088"/>
    </mc:Choice>
    <mc:Fallback xmlns="">
      <p:transition spd="slow" advClick="0" advTm="2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pic>
        <p:nvPicPr>
          <p:cNvPr id="7" name="GoUHiozpHoc"/>
          <p:cNvPicPr>
            <a:picLocks noGrp="1" noRot="1" noChangeAspect="1"/>
          </p:cNvPicPr>
          <p:nvPr>
            <p:ph idx="1"/>
            <a:videoFile r:link="rId1"/>
          </p:nvPr>
        </p:nvPicPr>
        <p:blipFill>
          <a:blip r:embed="rId4"/>
          <a:stretch>
            <a:fillRect/>
          </a:stretch>
        </p:blipFill>
        <p:spPr>
          <a:xfrm>
            <a:off x="1693630" y="2149642"/>
            <a:ext cx="7867465" cy="44254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1628523"/>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buNone/>
            </a:pPr>
            <a:r>
              <a:rPr lang="en-US" dirty="0">
                <a:solidFill>
                  <a:srgbClr val="FF0000"/>
                </a:solidFill>
              </a:rPr>
              <a:t>Watch a debrief video between two trainers/adults discussing Michellaine and Caiden’s assets. </a:t>
            </a:r>
          </a:p>
          <a:p>
            <a:pPr marL="0" indent="0">
              <a:buNone/>
            </a:pPr>
            <a:r>
              <a:rPr lang="en-US" dirty="0">
                <a:solidFill>
                  <a:srgbClr val="FF0000"/>
                </a:solidFill>
              </a:rPr>
              <a:t>(The idea is that watching the debrief will help the viewer connect their individual thoughts with “answers” from a virtual peer” Use footage from SUP 2017</a:t>
            </a:r>
          </a:p>
        </p:txBody>
      </p:sp>
    </p:spTree>
    <p:extLst>
      <p:ext uri="{BB962C8B-B14F-4D97-AF65-F5344CB8AC3E}">
        <p14:creationId xmlns:p14="http://schemas.microsoft.com/office/powerpoint/2010/main" val="1023658364"/>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2" y="2641208"/>
            <a:ext cx="10224247" cy="3759592"/>
          </a:xfrm>
        </p:spPr>
        <p:txBody>
          <a:bodyPr/>
          <a:lstStyle/>
          <a:p>
            <a:pPr marL="0" indent="0">
              <a:buNone/>
            </a:pPr>
            <a:r>
              <a:rPr lang="en-US" dirty="0"/>
              <a:t>Multiple Choice Quiz Questions:</a:t>
            </a:r>
          </a:p>
          <a:p>
            <a:r>
              <a:rPr lang="en-US" dirty="0"/>
              <a:t>Alex clearly shows in the video that they have all of the following potential EXTERNAL assets EXCEPT</a:t>
            </a:r>
            <a:r>
              <a:rPr lang="en-US" dirty="0" smtClean="0"/>
              <a:t>:</a:t>
            </a:r>
          </a:p>
          <a:p>
            <a:r>
              <a:rPr lang="en-US" dirty="0" smtClean="0"/>
              <a:t>Through </a:t>
            </a:r>
            <a:r>
              <a:rPr lang="en-US" dirty="0"/>
              <a:t>Alex's stories in the video, what potential INTERNAL assets does he NOT discuss</a:t>
            </a:r>
            <a:r>
              <a:rPr lang="en-US" dirty="0" smtClean="0"/>
              <a:t>:</a:t>
            </a:r>
          </a:p>
          <a:p>
            <a:r>
              <a:rPr lang="en-US" dirty="0" smtClean="0"/>
              <a:t>When </a:t>
            </a:r>
            <a:r>
              <a:rPr lang="en-US" dirty="0"/>
              <a:t>Alex talks about "coping skills," what are a few of the assets that may be included in supporting that set of skills in this situation</a:t>
            </a:r>
            <a:r>
              <a:rPr lang="en-US" dirty="0" smtClean="0"/>
              <a:t>?</a:t>
            </a:r>
          </a:p>
          <a:p>
            <a:r>
              <a:rPr lang="en-US" dirty="0"/>
              <a:t>What are some assets that were discussed in the video and how would you group them?</a:t>
            </a:r>
            <a:endParaRPr lang="en-US" dirty="0"/>
          </a:p>
        </p:txBody>
      </p:sp>
    </p:spTree>
    <p:extLst>
      <p:ext uri="{BB962C8B-B14F-4D97-AF65-F5344CB8AC3E}">
        <p14:creationId xmlns:p14="http://schemas.microsoft.com/office/powerpoint/2010/main" val="2373761704"/>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dirty="0"/>
              <a:t>Something to Ponder</a:t>
            </a:r>
          </a:p>
          <a:p>
            <a:pPr marL="0" indent="0">
              <a:buNone/>
            </a:pPr>
            <a:r>
              <a:rPr lang="en-US" sz="2400" dirty="0"/>
              <a:t>Both Michellaine and Caiden are “stereotypical” low income, minority students. As a tutor, how can you identify assets in someone who’s perceived negative traits are obvious? </a:t>
            </a:r>
          </a:p>
          <a:p>
            <a:pPr marL="0" indent="0">
              <a:buNone/>
            </a:pPr>
            <a:r>
              <a:rPr lang="en-US" sz="2400" dirty="0"/>
              <a:t>How does the asset based approach and the Pygmalion Effect impact your relationship with your student?</a:t>
            </a:r>
          </a:p>
        </p:txBody>
      </p:sp>
      <p:pic>
        <p:nvPicPr>
          <p:cNvPr id="4" name="Recorded Sound">
            <a:hlinkClick r:id="" action="ppaction://media"/>
            <a:extLst>
              <a:ext uri="{FF2B5EF4-FFF2-40B4-BE49-F238E27FC236}">
                <a16:creationId xmlns:a16="http://schemas.microsoft.com/office/drawing/2014/main" xmlns="" id="{22E56816-2768-4C1F-84C4-659DD1ADCC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8177" y="6057508"/>
            <a:ext cx="406400" cy="406400"/>
          </a:xfrm>
          <a:prstGeom prst="rect">
            <a:avLst/>
          </a:prstGeom>
        </p:spPr>
      </p:pic>
    </p:spTree>
    <p:extLst>
      <p:ext uri="{BB962C8B-B14F-4D97-AF65-F5344CB8AC3E}">
        <p14:creationId xmlns:p14="http://schemas.microsoft.com/office/powerpoint/2010/main" val="3832612527"/>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Key Takeaways</a:t>
            </a:r>
          </a:p>
          <a:p>
            <a:r>
              <a:rPr lang="en-US" sz="2400" dirty="0"/>
              <a:t>Tutor expectations can influence a student’s performance</a:t>
            </a:r>
          </a:p>
          <a:p>
            <a:r>
              <a:rPr lang="en-US" sz="2400" dirty="0"/>
              <a:t>Having a negative outlook on a young person and their community can be detrimental to their growth and development</a:t>
            </a:r>
          </a:p>
          <a:p>
            <a:r>
              <a:rPr lang="en-US" sz="2400" dirty="0"/>
              <a:t>When identifying assets, be sure to look for the positive, even if negative aspects are prevalent </a:t>
            </a:r>
          </a:p>
        </p:txBody>
      </p:sp>
      <p:pic>
        <p:nvPicPr>
          <p:cNvPr id="4" name="Recorded Sound">
            <a:hlinkClick r:id="" action="ppaction://media"/>
            <a:extLst>
              <a:ext uri="{FF2B5EF4-FFF2-40B4-BE49-F238E27FC236}">
                <a16:creationId xmlns:a16="http://schemas.microsoft.com/office/drawing/2014/main" xmlns="" id="{7CE9057A-E17F-4A64-A9E0-A0B69DAD9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4946" y="6057508"/>
            <a:ext cx="406400" cy="406400"/>
          </a:xfrm>
          <a:prstGeom prst="rect">
            <a:avLst/>
          </a:prstGeom>
        </p:spPr>
      </p:pic>
    </p:spTree>
    <p:extLst>
      <p:ext uri="{BB962C8B-B14F-4D97-AF65-F5344CB8AC3E}">
        <p14:creationId xmlns:p14="http://schemas.microsoft.com/office/powerpoint/2010/main" val="24680577"/>
      </p:ext>
    </p:extLst>
  </p:cSld>
  <p:clrMapOvr>
    <a:masterClrMapping/>
  </p:clrMapOvr>
  <mc:AlternateContent xmlns:mc="http://schemas.openxmlformats.org/markup-compatibility/2006" xmlns:p14="http://schemas.microsoft.com/office/powerpoint/2010/main">
    <mc:Choice Requires="p14">
      <p:transition spd="slow" p14:dur="2000" advClick="0" advTm="22284"/>
    </mc:Choice>
    <mc:Fallback xmlns="">
      <p:transition spd="slow" advClick="0" advTm="2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Scaffolding</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Definition:</a:t>
            </a:r>
          </a:p>
          <a:p>
            <a:pPr>
              <a:lnSpc>
                <a:spcPct val="150000"/>
              </a:lnSpc>
            </a:pPr>
            <a:r>
              <a:rPr lang="en-US" sz="2200" dirty="0"/>
              <a:t>Scaffolding is process in which teachers model or demonstrate how to solve a problem and then step back, offering support as needed. </a:t>
            </a:r>
          </a:p>
        </p:txBody>
      </p:sp>
      <p:pic>
        <p:nvPicPr>
          <p:cNvPr id="4" name="Recorded Sound">
            <a:hlinkClick r:id="" action="ppaction://media"/>
            <a:extLst>
              <a:ext uri="{FF2B5EF4-FFF2-40B4-BE49-F238E27FC236}">
                <a16:creationId xmlns:a16="http://schemas.microsoft.com/office/drawing/2014/main" xmlns="" id="{CE8FD900-718E-47C1-873D-514ED1302E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057508"/>
            <a:ext cx="406400" cy="406400"/>
          </a:xfrm>
          <a:prstGeom prst="rect">
            <a:avLst/>
          </a:prstGeom>
        </p:spPr>
      </p:pic>
    </p:spTree>
    <p:extLst>
      <p:ext uri="{BB962C8B-B14F-4D97-AF65-F5344CB8AC3E}">
        <p14:creationId xmlns:p14="http://schemas.microsoft.com/office/powerpoint/2010/main" val="2177604619"/>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lnSpc>
                <a:spcPct val="150000"/>
              </a:lnSpc>
              <a:buNone/>
            </a:pPr>
            <a:r>
              <a:rPr lang="en-US" sz="2400" b="1" dirty="0"/>
              <a:t>Objective:</a:t>
            </a:r>
          </a:p>
          <a:p>
            <a:pPr lvl="1">
              <a:lnSpc>
                <a:spcPct val="150000"/>
              </a:lnSpc>
            </a:pPr>
            <a:r>
              <a:rPr lang="en-US" sz="2200" dirty="0"/>
              <a:t>Define scaffolding</a:t>
            </a:r>
          </a:p>
          <a:p>
            <a:pPr lvl="1">
              <a:lnSpc>
                <a:spcPct val="150000"/>
              </a:lnSpc>
            </a:pPr>
            <a:r>
              <a:rPr lang="en-US" sz="2200" dirty="0"/>
              <a:t>Describe the “I do, We do, You do” teaching strategy</a:t>
            </a:r>
          </a:p>
          <a:p>
            <a:pPr lvl="1">
              <a:lnSpc>
                <a:spcPct val="150000"/>
              </a:lnSpc>
            </a:pPr>
            <a:r>
              <a:rPr lang="en-US" sz="2200" dirty="0"/>
              <a:t>List and describe the four steps to scaffolding</a:t>
            </a:r>
          </a:p>
          <a:p>
            <a:pPr lvl="1">
              <a:lnSpc>
                <a:spcPct val="150000"/>
              </a:lnSpc>
            </a:pPr>
            <a:endParaRPr lang="en-US" sz="2400" dirty="0"/>
          </a:p>
          <a:p>
            <a:pPr lvl="1">
              <a:lnSpc>
                <a:spcPct val="150000"/>
              </a:lnSpc>
            </a:pP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806C63F4-8401-4DC7-83A5-404AB7D84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0479" y="6057508"/>
            <a:ext cx="406400" cy="406400"/>
          </a:xfrm>
          <a:prstGeom prst="rect">
            <a:avLst/>
          </a:prstGeom>
        </p:spPr>
      </p:pic>
    </p:spTree>
    <p:extLst>
      <p:ext uri="{BB962C8B-B14F-4D97-AF65-F5344CB8AC3E}">
        <p14:creationId xmlns:p14="http://schemas.microsoft.com/office/powerpoint/2010/main" val="3461799018"/>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endParaRPr lang="en-US" sz="2800"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p:txBody>
          <a:bodyPr/>
          <a:lstStyle/>
          <a:p>
            <a:pPr lvl="1"/>
            <a:endParaRPr lang="en-US" dirty="0"/>
          </a:p>
          <a:p>
            <a:endParaRPr lang="en-US" dirty="0"/>
          </a:p>
        </p:txBody>
      </p:sp>
      <p:pic>
        <p:nvPicPr>
          <p:cNvPr id="11" name="IOMF06TJAO4">
            <a:hlinkClick r:id="" action="ppaction://media"/>
            <a:extLst>
              <a:ext uri="{FF2B5EF4-FFF2-40B4-BE49-F238E27FC236}">
                <a16:creationId xmlns:a16="http://schemas.microsoft.com/office/drawing/2014/main" xmlns="" id="{D23E6E9B-5F3D-475D-8E48-AD59E1566481}"/>
              </a:ext>
            </a:extLst>
          </p:cNvPr>
          <p:cNvPicPr>
            <a:picLocks noRot="1" noChangeAspect="1"/>
          </p:cNvPicPr>
          <p:nvPr>
            <a:videoFile r:link="rId1"/>
          </p:nvPr>
        </p:nvPicPr>
        <p:blipFill>
          <a:blip r:embed="rId4"/>
          <a:stretch>
            <a:fillRect/>
          </a:stretch>
        </p:blipFill>
        <p:spPr>
          <a:xfrm>
            <a:off x="3251200" y="2400782"/>
            <a:ext cx="5395088" cy="4046316"/>
          </a:xfrm>
          <a:prstGeom prst="rect">
            <a:avLst/>
          </a:prstGeom>
        </p:spPr>
      </p:pic>
    </p:spTree>
    <p:extLst>
      <p:ext uri="{BB962C8B-B14F-4D97-AF65-F5344CB8AC3E}">
        <p14:creationId xmlns:p14="http://schemas.microsoft.com/office/powerpoint/2010/main" val="858147593"/>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85000" lnSpcReduction="20000"/>
          </a:bodyPr>
          <a:lstStyle/>
          <a:p>
            <a:pPr marL="457200" lvl="1" indent="0">
              <a:lnSpc>
                <a:spcPct val="150000"/>
              </a:lnSpc>
              <a:buNone/>
            </a:pPr>
            <a:r>
              <a:rPr lang="en-US" sz="2400" b="1" dirty="0"/>
              <a:t>Scaffolding uses four simple steps</a:t>
            </a:r>
          </a:p>
          <a:p>
            <a:pPr marL="914400" lvl="1" indent="-457200">
              <a:lnSpc>
                <a:spcPct val="150000"/>
              </a:lnSpc>
              <a:buFont typeface="+mj-lt"/>
              <a:buAutoNum type="arabicPeriod"/>
            </a:pPr>
            <a:r>
              <a:rPr lang="en-US" sz="2400" dirty="0"/>
              <a:t>Establish a baseline of understanding and knowledge</a:t>
            </a:r>
          </a:p>
          <a:p>
            <a:pPr marL="914400" lvl="1" indent="-457200">
              <a:lnSpc>
                <a:spcPct val="150000"/>
              </a:lnSpc>
              <a:buFont typeface="+mj-lt"/>
              <a:buAutoNum type="arabicPeriod"/>
            </a:pPr>
            <a:r>
              <a:rPr lang="en-US" sz="2400" dirty="0"/>
              <a:t>Help the student set goals for their learning</a:t>
            </a:r>
          </a:p>
          <a:p>
            <a:pPr marL="914400" lvl="1" indent="-457200">
              <a:lnSpc>
                <a:spcPct val="150000"/>
              </a:lnSpc>
              <a:buFont typeface="+mj-lt"/>
              <a:buAutoNum type="arabicPeriod"/>
            </a:pPr>
            <a:r>
              <a:rPr lang="en-US" sz="2400" dirty="0"/>
              <a:t>If the student is stuck, ask leading questions</a:t>
            </a:r>
          </a:p>
          <a:p>
            <a:pPr marL="914400" lvl="1" indent="-457200">
              <a:lnSpc>
                <a:spcPct val="150000"/>
              </a:lnSpc>
              <a:buFont typeface="+mj-lt"/>
              <a:buAutoNum type="arabicPeriod"/>
            </a:pPr>
            <a:r>
              <a:rPr lang="en-US" sz="2400" dirty="0"/>
              <a:t>Once the student has reached their learning goal(s), praise them for correct answers, but focus more praise on the process</a:t>
            </a:r>
          </a:p>
          <a:p>
            <a:pPr marL="914400" lvl="1" indent="-457200">
              <a:lnSpc>
                <a:spcPct val="150000"/>
              </a:lnSpc>
              <a:buFont typeface="+mj-lt"/>
              <a:buAutoNum type="arabicPeriod"/>
            </a:pPr>
            <a:endParaRPr lang="en-US" sz="2400" dirty="0"/>
          </a:p>
          <a:p>
            <a:pPr marL="457200" lvl="1" indent="0">
              <a:lnSpc>
                <a:spcPct val="150000"/>
              </a:lnSpc>
              <a:buNone/>
            </a:pP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676F2448-E81C-42B7-A98C-E72C1FD7D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1757" y="6057508"/>
            <a:ext cx="406400" cy="406400"/>
          </a:xfrm>
          <a:prstGeom prst="rect">
            <a:avLst/>
          </a:prstGeom>
        </p:spPr>
      </p:pic>
    </p:spTree>
    <p:extLst>
      <p:ext uri="{BB962C8B-B14F-4D97-AF65-F5344CB8AC3E}">
        <p14:creationId xmlns:p14="http://schemas.microsoft.com/office/powerpoint/2010/main" val="2356676181"/>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To-Do</a:t>
            </a:r>
            <a:endParaRPr lang="en-US" dirty="0"/>
          </a:p>
        </p:txBody>
      </p:sp>
      <p:sp>
        <p:nvSpPr>
          <p:cNvPr id="3" name="Content Placeholder 2"/>
          <p:cNvSpPr>
            <a:spLocks noGrp="1"/>
          </p:cNvSpPr>
          <p:nvPr>
            <p:ph idx="1"/>
          </p:nvPr>
        </p:nvSpPr>
        <p:spPr/>
        <p:txBody>
          <a:bodyPr/>
          <a:lstStyle/>
          <a:p>
            <a:r>
              <a:rPr lang="en-US" dirty="0" smtClean="0"/>
              <a:t>Add slides about how to refer to the quiz</a:t>
            </a:r>
          </a:p>
          <a:p>
            <a:r>
              <a:rPr lang="en-US" dirty="0" smtClean="0"/>
              <a:t>Add symbols (stop sign, question mark, etc.)</a:t>
            </a:r>
          </a:p>
          <a:p>
            <a:r>
              <a:rPr lang="en-US" dirty="0" smtClean="0"/>
              <a:t>Make sure videos work either automatically or on click (maybe embedded wrong?)</a:t>
            </a:r>
          </a:p>
          <a:p>
            <a:r>
              <a:rPr lang="en-US" dirty="0" smtClean="0"/>
              <a:t>Change a couple points of Alysha voiceover</a:t>
            </a:r>
          </a:p>
          <a:p>
            <a:r>
              <a:rPr lang="en-US" dirty="0" smtClean="0"/>
              <a:t>Refer to </a:t>
            </a:r>
            <a:r>
              <a:rPr lang="en-US" dirty="0" err="1" smtClean="0"/>
              <a:t>fac</a:t>
            </a:r>
            <a:r>
              <a:rPr lang="en-US" dirty="0" smtClean="0"/>
              <a:t> guide where appropriate to notify learners the intersection with the in-person session (e.g. In the follow-up workshop in person, you will role play some of the skills in this section using real-life scenarios with youth)</a:t>
            </a:r>
          </a:p>
          <a:p>
            <a:endParaRPr lang="en-US" dirty="0"/>
          </a:p>
        </p:txBody>
      </p:sp>
    </p:spTree>
    <p:extLst>
      <p:ext uri="{BB962C8B-B14F-4D97-AF65-F5344CB8AC3E}">
        <p14:creationId xmlns:p14="http://schemas.microsoft.com/office/powerpoint/2010/main" val="484181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lnSpcReduction="10000"/>
          </a:bodyPr>
          <a:lstStyle/>
          <a:p>
            <a:pPr marL="914400" lvl="1" indent="-457200">
              <a:lnSpc>
                <a:spcPct val="150000"/>
              </a:lnSpc>
              <a:buSzPct val="100000"/>
              <a:buFont typeface="+mj-lt"/>
              <a:buAutoNum type="arabicPeriod"/>
            </a:pPr>
            <a:r>
              <a:rPr lang="en-US" sz="2400" b="1" dirty="0"/>
              <a:t>Establish a baseline of understanding and knowledge</a:t>
            </a:r>
          </a:p>
          <a:p>
            <a:pPr marL="457200" lvl="1" indent="0">
              <a:lnSpc>
                <a:spcPct val="150000"/>
              </a:lnSpc>
              <a:buNone/>
            </a:pPr>
            <a:endParaRPr lang="en-US" sz="2400" dirty="0"/>
          </a:p>
          <a:p>
            <a:pPr lvl="1">
              <a:lnSpc>
                <a:spcPct val="150000"/>
              </a:lnSpc>
            </a:pPr>
            <a:r>
              <a:rPr lang="en-US" sz="2200" dirty="0"/>
              <a:t>Identify your student’s strengths and level of understanding in order to find a proper starting place for your scaffolding.</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8B1185EC-A97E-44D3-AE5E-92CDB6D44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9930" y="6057508"/>
            <a:ext cx="406400" cy="406400"/>
          </a:xfrm>
          <a:prstGeom prst="rect">
            <a:avLst/>
          </a:prstGeom>
        </p:spPr>
      </p:pic>
    </p:spTree>
    <p:extLst>
      <p:ext uri="{BB962C8B-B14F-4D97-AF65-F5344CB8AC3E}">
        <p14:creationId xmlns:p14="http://schemas.microsoft.com/office/powerpoint/2010/main" val="3649032053"/>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914400" lvl="1" indent="-457200">
              <a:lnSpc>
                <a:spcPct val="150000"/>
              </a:lnSpc>
              <a:buSzPct val="100000"/>
              <a:buFont typeface="+mj-lt"/>
              <a:buAutoNum type="arabicPeriod" startAt="2"/>
            </a:pPr>
            <a:r>
              <a:rPr lang="en-US" sz="2200" b="1" dirty="0"/>
              <a:t>Help the student set goals for their learning</a:t>
            </a:r>
          </a:p>
          <a:p>
            <a:pPr marL="457200" lvl="1" indent="0">
              <a:lnSpc>
                <a:spcPct val="150000"/>
              </a:lnSpc>
              <a:buNone/>
            </a:pPr>
            <a:endParaRPr lang="en-US" sz="2400" dirty="0"/>
          </a:p>
          <a:p>
            <a:pPr lvl="1">
              <a:lnSpc>
                <a:spcPct val="150000"/>
              </a:lnSpc>
            </a:pPr>
            <a:r>
              <a:rPr lang="en-US" sz="2000" dirty="0"/>
              <a:t>Set clear expectations about the learning outcome and deliverables</a:t>
            </a:r>
          </a:p>
          <a:p>
            <a:pPr marL="457200" lvl="1" indent="0">
              <a:lnSpc>
                <a:spcPct val="150000"/>
              </a:lnSpc>
              <a:buNone/>
            </a:pP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E193EF69-2A28-471A-BE37-E13FE875E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0478" y="6057508"/>
            <a:ext cx="406400" cy="406400"/>
          </a:xfrm>
          <a:prstGeom prst="rect">
            <a:avLst/>
          </a:prstGeom>
        </p:spPr>
      </p:pic>
    </p:spTree>
    <p:extLst>
      <p:ext uri="{BB962C8B-B14F-4D97-AF65-F5344CB8AC3E}">
        <p14:creationId xmlns:p14="http://schemas.microsoft.com/office/powerpoint/2010/main" val="3433201233"/>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914400" lvl="1" indent="-457200">
              <a:lnSpc>
                <a:spcPct val="150000"/>
              </a:lnSpc>
              <a:buSzPct val="100000"/>
              <a:buFont typeface="+mj-lt"/>
              <a:buAutoNum type="arabicPeriod" startAt="3"/>
            </a:pPr>
            <a:r>
              <a:rPr lang="en-US" sz="2200" b="1" dirty="0"/>
              <a:t>If the student is stuck, ask leading questions</a:t>
            </a:r>
          </a:p>
          <a:p>
            <a:pPr marL="457200" lvl="1" indent="0">
              <a:lnSpc>
                <a:spcPct val="150000"/>
              </a:lnSpc>
              <a:buNone/>
            </a:pPr>
            <a:endParaRPr lang="en-US" sz="2400" dirty="0"/>
          </a:p>
          <a:p>
            <a:pPr lvl="1">
              <a:lnSpc>
                <a:spcPct val="150000"/>
              </a:lnSpc>
            </a:pPr>
            <a:r>
              <a:rPr lang="en-US" sz="2000" dirty="0"/>
              <a:t>Ask questions that will guide a student to the correct answer</a:t>
            </a: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BCA8361E-70BE-4D93-8238-0FF11E242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0295" y="6057508"/>
            <a:ext cx="406400" cy="406400"/>
          </a:xfrm>
          <a:prstGeom prst="rect">
            <a:avLst/>
          </a:prstGeom>
        </p:spPr>
      </p:pic>
    </p:spTree>
    <p:extLst>
      <p:ext uri="{BB962C8B-B14F-4D97-AF65-F5344CB8AC3E}">
        <p14:creationId xmlns:p14="http://schemas.microsoft.com/office/powerpoint/2010/main" val="1085167061"/>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62500" lnSpcReduction="20000"/>
          </a:bodyPr>
          <a:lstStyle/>
          <a:p>
            <a:pPr marL="914400" lvl="1" indent="-457200">
              <a:lnSpc>
                <a:spcPct val="150000"/>
              </a:lnSpc>
              <a:buSzPct val="100000"/>
              <a:buFont typeface="+mj-lt"/>
              <a:buAutoNum type="arabicPeriod" startAt="4"/>
            </a:pPr>
            <a:r>
              <a:rPr lang="en-US" sz="3100" b="1" dirty="0"/>
              <a:t>Once the student has reached their learning goal(s), praise them for correct answers, but focus more praise on the process</a:t>
            </a:r>
          </a:p>
          <a:p>
            <a:pPr marL="457200" lvl="1" indent="0">
              <a:lnSpc>
                <a:spcPct val="150000"/>
              </a:lnSpc>
              <a:buNone/>
            </a:pPr>
            <a:endParaRPr lang="en-US" sz="2400" dirty="0"/>
          </a:p>
          <a:p>
            <a:pPr lvl="1">
              <a:lnSpc>
                <a:spcPct val="150000"/>
              </a:lnSpc>
            </a:pPr>
            <a:r>
              <a:rPr lang="en-US" sz="2600" dirty="0"/>
              <a:t>Emphasize the importance of following a process using tools, such as graphic organizers, to help students learn new material</a:t>
            </a:r>
          </a:p>
          <a:p>
            <a:pPr lvl="1">
              <a:lnSpc>
                <a:spcPct val="150000"/>
              </a:lnSpc>
            </a:pPr>
            <a:r>
              <a:rPr lang="en-US" sz="2600" dirty="0"/>
              <a:t>Create positive and uplifting learning environments to encourage students</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DFF00F70-B513-4E9D-BC8A-52CF33C58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2730" y="6057508"/>
            <a:ext cx="406400" cy="406400"/>
          </a:xfrm>
          <a:prstGeom prst="rect">
            <a:avLst/>
          </a:prstGeom>
        </p:spPr>
      </p:pic>
    </p:spTree>
    <p:extLst>
      <p:ext uri="{BB962C8B-B14F-4D97-AF65-F5344CB8AC3E}">
        <p14:creationId xmlns:p14="http://schemas.microsoft.com/office/powerpoint/2010/main" val="4113674123"/>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buNone/>
            </a:pPr>
            <a:r>
              <a:rPr lang="en-US" sz="2400" b="1" dirty="0"/>
              <a:t>Quiz Questions:</a:t>
            </a:r>
          </a:p>
          <a:p>
            <a:r>
              <a:rPr lang="en-US" sz="2200" dirty="0"/>
              <a:t>What are the four steps of scaffolding?</a:t>
            </a:r>
          </a:p>
          <a:p>
            <a:r>
              <a:rPr lang="en-US" sz="2200" dirty="0"/>
              <a:t>Describe the “I do, We do, You do” strategy.</a:t>
            </a:r>
          </a:p>
          <a:p>
            <a:pPr marL="0" indent="0">
              <a:buNone/>
            </a:pPr>
            <a:endParaRPr lang="en-US" dirty="0"/>
          </a:p>
        </p:txBody>
      </p:sp>
    </p:spTree>
    <p:extLst>
      <p:ext uri="{BB962C8B-B14F-4D97-AF65-F5344CB8AC3E}">
        <p14:creationId xmlns:p14="http://schemas.microsoft.com/office/powerpoint/2010/main" val="1808746769"/>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Something to Ponder</a:t>
            </a:r>
          </a:p>
          <a:p>
            <a:r>
              <a:rPr lang="en-US" sz="2200" dirty="0"/>
              <a:t>Can you think of a time when you were learning something new? How did your teacher teach you the new information? Did they utilize the “I do, We do You do” strategy? If not, do you think that would have been helpful?</a:t>
            </a:r>
          </a:p>
        </p:txBody>
      </p:sp>
      <p:pic>
        <p:nvPicPr>
          <p:cNvPr id="4" name="Recorded Sound">
            <a:hlinkClick r:id="" action="ppaction://media"/>
            <a:extLst>
              <a:ext uri="{FF2B5EF4-FFF2-40B4-BE49-F238E27FC236}">
                <a16:creationId xmlns:a16="http://schemas.microsoft.com/office/drawing/2014/main" xmlns="" id="{7E7F37D1-8B06-40FA-830C-D4617D4C5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9991" y="6057508"/>
            <a:ext cx="406400" cy="406400"/>
          </a:xfrm>
          <a:prstGeom prst="rect">
            <a:avLst/>
          </a:prstGeom>
        </p:spPr>
      </p:pic>
    </p:spTree>
    <p:extLst>
      <p:ext uri="{BB962C8B-B14F-4D97-AF65-F5344CB8AC3E}">
        <p14:creationId xmlns:p14="http://schemas.microsoft.com/office/powerpoint/2010/main" val="4169146735"/>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Scaffolding</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Key Takeaways</a:t>
            </a:r>
          </a:p>
          <a:p>
            <a:r>
              <a:rPr lang="en-US" sz="2200" dirty="0"/>
              <a:t>Scaffolding is a way to help students progress beyond their current understanding od material without giving them the answer</a:t>
            </a:r>
          </a:p>
          <a:p>
            <a:r>
              <a:rPr lang="en-US" sz="2200" dirty="0"/>
              <a:t>In order to scaffold, you must first determine the strengths and areas for improvement for each of your students</a:t>
            </a:r>
          </a:p>
          <a:p>
            <a:endParaRPr lang="en-US" sz="2400" dirty="0"/>
          </a:p>
        </p:txBody>
      </p:sp>
      <p:pic>
        <p:nvPicPr>
          <p:cNvPr id="4" name="Recorded Sound">
            <a:hlinkClick r:id="" action="ppaction://media"/>
            <a:extLst>
              <a:ext uri="{FF2B5EF4-FFF2-40B4-BE49-F238E27FC236}">
                <a16:creationId xmlns:a16="http://schemas.microsoft.com/office/drawing/2014/main" xmlns="" id="{78B2CC3E-6F55-4902-8089-CEA00B4DE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729" y="6057508"/>
            <a:ext cx="406400" cy="406400"/>
          </a:xfrm>
          <a:prstGeom prst="rect">
            <a:avLst/>
          </a:prstGeom>
        </p:spPr>
      </p:pic>
    </p:spTree>
    <p:extLst>
      <p:ext uri="{BB962C8B-B14F-4D97-AF65-F5344CB8AC3E}">
        <p14:creationId xmlns:p14="http://schemas.microsoft.com/office/powerpoint/2010/main" val="2672840593"/>
      </p:ext>
    </p:extLst>
  </p:cSld>
  <p:clrMapOvr>
    <a:masterClrMapping/>
  </p:clrMapOvr>
  <mc:AlternateContent xmlns:mc="http://schemas.openxmlformats.org/markup-compatibility/2006" xmlns:p14="http://schemas.microsoft.com/office/powerpoint/2010/main">
    <mc:Choice Requires="p14">
      <p:transition spd="slow" p14:dur="2000" advClick="0" advTm="22284"/>
    </mc:Choice>
    <mc:Fallback xmlns="">
      <p:transition spd="slow" advClick="0" advTm="2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Metacognition</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Definition:</a:t>
            </a:r>
          </a:p>
          <a:p>
            <a:pPr>
              <a:lnSpc>
                <a:spcPct val="150000"/>
              </a:lnSpc>
            </a:pPr>
            <a:r>
              <a:rPr lang="en-US" sz="2200" dirty="0"/>
              <a:t>Metacognition is the awareness of the process of learning or “thinking about thinking”. It consists of monitoring your progress while you learn while also making changes and adapting strategies if you perceive that you are not doing so well.</a:t>
            </a:r>
          </a:p>
        </p:txBody>
      </p:sp>
      <p:pic>
        <p:nvPicPr>
          <p:cNvPr id="4" name="Recorded Sound">
            <a:hlinkClick r:id="" action="ppaction://media"/>
            <a:extLst>
              <a:ext uri="{FF2B5EF4-FFF2-40B4-BE49-F238E27FC236}">
                <a16:creationId xmlns:a16="http://schemas.microsoft.com/office/drawing/2014/main" xmlns="" id="{9E252CCA-6E1E-4723-B0BC-8563E1DA2D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602" y="6057508"/>
            <a:ext cx="406400" cy="406400"/>
          </a:xfrm>
          <a:prstGeom prst="rect">
            <a:avLst/>
          </a:prstGeom>
        </p:spPr>
      </p:pic>
    </p:spTree>
    <p:extLst>
      <p:ext uri="{BB962C8B-B14F-4D97-AF65-F5344CB8AC3E}">
        <p14:creationId xmlns:p14="http://schemas.microsoft.com/office/powerpoint/2010/main" val="446502655"/>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lnSpc>
                <a:spcPct val="150000"/>
              </a:lnSpc>
              <a:buNone/>
            </a:pPr>
            <a:r>
              <a:rPr lang="en-US" sz="2400" b="1" dirty="0"/>
              <a:t>Objective:</a:t>
            </a:r>
          </a:p>
          <a:p>
            <a:pPr lvl="1">
              <a:lnSpc>
                <a:spcPct val="150000"/>
              </a:lnSpc>
            </a:pPr>
            <a:r>
              <a:rPr lang="en-US" sz="2200" dirty="0"/>
              <a:t>Define Metacognition</a:t>
            </a:r>
          </a:p>
          <a:p>
            <a:pPr lvl="1">
              <a:lnSpc>
                <a:spcPct val="150000"/>
              </a:lnSpc>
            </a:pPr>
            <a:r>
              <a:rPr lang="en-US" sz="2200" dirty="0"/>
              <a:t>Describe three strategies to help a student develop metacognitive skills</a:t>
            </a:r>
            <a:endParaRPr lang="en-US" sz="2400" dirty="0"/>
          </a:p>
          <a:p>
            <a:pPr lvl="1">
              <a:lnSpc>
                <a:spcPct val="150000"/>
              </a:lnSpc>
            </a:pP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FBEC5299-986F-490B-875A-0CFB85029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9752" y="6057508"/>
            <a:ext cx="406400" cy="406400"/>
          </a:xfrm>
          <a:prstGeom prst="rect">
            <a:avLst/>
          </a:prstGeom>
        </p:spPr>
      </p:pic>
    </p:spTree>
    <p:extLst>
      <p:ext uri="{BB962C8B-B14F-4D97-AF65-F5344CB8AC3E}">
        <p14:creationId xmlns:p14="http://schemas.microsoft.com/office/powerpoint/2010/main" val="3130646338"/>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endParaRPr lang="en-US" sz="2800"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p:txBody>
          <a:bodyPr/>
          <a:lstStyle/>
          <a:p>
            <a:pPr lvl="1"/>
            <a:endParaRPr lang="en-US" dirty="0"/>
          </a:p>
          <a:p>
            <a:endParaRPr lang="en-US" dirty="0"/>
          </a:p>
        </p:txBody>
      </p:sp>
      <p:pic>
        <p:nvPicPr>
          <p:cNvPr id="9" name="iXKy1El7nU0">
            <a:hlinkClick r:id="" action="ppaction://media"/>
            <a:extLst>
              <a:ext uri="{FF2B5EF4-FFF2-40B4-BE49-F238E27FC236}">
                <a16:creationId xmlns:a16="http://schemas.microsoft.com/office/drawing/2014/main" xmlns="" id="{9EC41900-A4FF-49D2-BA90-45721C2CB99B}"/>
              </a:ext>
            </a:extLst>
          </p:cNvPr>
          <p:cNvPicPr>
            <a:picLocks noRot="1" noChangeAspect="1"/>
          </p:cNvPicPr>
          <p:nvPr>
            <a:videoFile r:link="rId1"/>
          </p:nvPr>
        </p:nvPicPr>
        <p:blipFill>
          <a:blip r:embed="rId4"/>
          <a:stretch>
            <a:fillRect/>
          </a:stretch>
        </p:blipFill>
        <p:spPr>
          <a:xfrm>
            <a:off x="3472405" y="2489040"/>
            <a:ext cx="5425232" cy="4068924"/>
          </a:xfrm>
          <a:prstGeom prst="rect">
            <a:avLst/>
          </a:prstGeom>
        </p:spPr>
      </p:pic>
    </p:spTree>
    <p:extLst>
      <p:ext uri="{BB962C8B-B14F-4D97-AF65-F5344CB8AC3E}">
        <p14:creationId xmlns:p14="http://schemas.microsoft.com/office/powerpoint/2010/main" val="2564206064"/>
      </p:ext>
    </p:extLst>
  </p:cSld>
  <p:clrMapOvr>
    <a:masterClrMapping/>
  </p:clrMapOvr>
  <mc:AlternateContent xmlns:mc="http://schemas.openxmlformats.org/markup-compatibility/2006" xmlns:p14="http://schemas.microsoft.com/office/powerpoint/2010/main">
    <mc:Choice Requires="p14">
      <p:transition spd="slow" p14:dur="2000" advClick="0" advTm="135000"/>
    </mc:Choice>
    <mc:Fallback xmlns="">
      <p:transition spd="slow" advClick="0" advTm="13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The Pygmalion Effect and Understanding Your Student Using the Asset Based Approach</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Definition:</a:t>
            </a:r>
          </a:p>
          <a:p>
            <a:pPr>
              <a:lnSpc>
                <a:spcPct val="150000"/>
              </a:lnSpc>
            </a:pPr>
            <a:r>
              <a:rPr lang="en-US" sz="2200" dirty="0"/>
              <a:t>The Pygmalion Effect refers to situations in which some students perform better than other students simply because they are expected to do so.  </a:t>
            </a:r>
          </a:p>
        </p:txBody>
      </p:sp>
      <p:pic>
        <p:nvPicPr>
          <p:cNvPr id="4" name="Recorded Sound">
            <a:hlinkClick r:id="" action="ppaction://media"/>
            <a:extLst>
              <a:ext uri="{FF2B5EF4-FFF2-40B4-BE49-F238E27FC236}">
                <a16:creationId xmlns:a16="http://schemas.microsoft.com/office/drawing/2014/main" xmlns="" id="{77B5D69B-5187-4D53-81CC-706EE4026C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1706" y="6057508"/>
            <a:ext cx="406400" cy="406400"/>
          </a:xfrm>
          <a:prstGeom prst="rect">
            <a:avLst/>
          </a:prstGeom>
        </p:spPr>
      </p:pic>
    </p:spTree>
    <p:extLst>
      <p:ext uri="{BB962C8B-B14F-4D97-AF65-F5344CB8AC3E}">
        <p14:creationId xmlns:p14="http://schemas.microsoft.com/office/powerpoint/2010/main" val="3372590173"/>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Question</a:t>
            </a:r>
          </a:p>
          <a:p>
            <a:r>
              <a:rPr lang="en-US" sz="2200" dirty="0"/>
              <a:t>As a good student, what do you do? For example, what are some techniques that help you learn material or help you check yourself when you’re learning a new concept?</a:t>
            </a:r>
          </a:p>
        </p:txBody>
      </p:sp>
      <p:pic>
        <p:nvPicPr>
          <p:cNvPr id="4" name="Recorded Sound">
            <a:hlinkClick r:id="" action="ppaction://media"/>
            <a:extLst>
              <a:ext uri="{FF2B5EF4-FFF2-40B4-BE49-F238E27FC236}">
                <a16:creationId xmlns:a16="http://schemas.microsoft.com/office/drawing/2014/main" xmlns="" id="{A820028B-528A-4C97-A70E-446DBD2EC4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9752" y="6057508"/>
            <a:ext cx="406400" cy="406400"/>
          </a:xfrm>
          <a:prstGeom prst="rect">
            <a:avLst/>
          </a:prstGeom>
        </p:spPr>
      </p:pic>
    </p:spTree>
    <p:extLst>
      <p:ext uri="{BB962C8B-B14F-4D97-AF65-F5344CB8AC3E}">
        <p14:creationId xmlns:p14="http://schemas.microsoft.com/office/powerpoint/2010/main" val="459828564"/>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Answer</a:t>
            </a:r>
          </a:p>
          <a:p>
            <a:r>
              <a:rPr lang="en-US" sz="2200" dirty="0"/>
              <a:t>Good students commonly do the following:</a:t>
            </a:r>
          </a:p>
          <a:p>
            <a:pPr lvl="1"/>
            <a:r>
              <a:rPr lang="en-US" sz="2000" dirty="0"/>
              <a:t>Check to see if they’ve learned the material before moving on</a:t>
            </a:r>
          </a:p>
          <a:p>
            <a:pPr lvl="1"/>
            <a:r>
              <a:rPr lang="en-US" sz="2000" dirty="0"/>
              <a:t>Underline while reading</a:t>
            </a:r>
          </a:p>
          <a:p>
            <a:pPr lvl="1"/>
            <a:r>
              <a:rPr lang="en-US" sz="2000" dirty="0"/>
              <a:t>Take notes in the margins</a:t>
            </a:r>
          </a:p>
          <a:p>
            <a:pPr lvl="1"/>
            <a:r>
              <a:rPr lang="en-US" sz="2000" dirty="0"/>
              <a:t>Read difficult passages out loud</a:t>
            </a:r>
          </a:p>
          <a:p>
            <a:pPr lvl="1"/>
            <a:r>
              <a:rPr lang="en-US" sz="2000" dirty="0"/>
              <a:t>Take notes while watching instructional videos or lectures</a:t>
            </a:r>
          </a:p>
        </p:txBody>
      </p:sp>
      <p:pic>
        <p:nvPicPr>
          <p:cNvPr id="4" name="Recorded Sound">
            <a:hlinkClick r:id="" action="ppaction://media"/>
            <a:extLst>
              <a:ext uri="{FF2B5EF4-FFF2-40B4-BE49-F238E27FC236}">
                <a16:creationId xmlns:a16="http://schemas.microsoft.com/office/drawing/2014/main" xmlns="" id="{C4A12DB4-1901-4044-81D2-142BAB203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901" y="6057508"/>
            <a:ext cx="406400" cy="406400"/>
          </a:xfrm>
          <a:prstGeom prst="rect">
            <a:avLst/>
          </a:prstGeom>
        </p:spPr>
      </p:pic>
    </p:spTree>
    <p:extLst>
      <p:ext uri="{BB962C8B-B14F-4D97-AF65-F5344CB8AC3E}">
        <p14:creationId xmlns:p14="http://schemas.microsoft.com/office/powerpoint/2010/main" val="3255604682"/>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endParaRPr lang="en-US" sz="2800"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p:txBody>
          <a:bodyPr/>
          <a:lstStyle/>
          <a:p>
            <a:pPr lvl="1"/>
            <a:endParaRPr lang="en-US" dirty="0"/>
          </a:p>
          <a:p>
            <a:endParaRPr lang="en-US" dirty="0"/>
          </a:p>
        </p:txBody>
      </p:sp>
      <p:pic>
        <p:nvPicPr>
          <p:cNvPr id="9" name="QkGiplxftYA">
            <a:hlinkClick r:id="" action="ppaction://media"/>
            <a:extLst>
              <a:ext uri="{FF2B5EF4-FFF2-40B4-BE49-F238E27FC236}">
                <a16:creationId xmlns:a16="http://schemas.microsoft.com/office/drawing/2014/main" xmlns="" id="{0646C9FC-7BDC-453D-BFEB-4363ACD5DD55}"/>
              </a:ext>
            </a:extLst>
          </p:cNvPr>
          <p:cNvPicPr>
            <a:picLocks noRot="1" noChangeAspect="1"/>
          </p:cNvPicPr>
          <p:nvPr>
            <a:videoFile r:link="rId1"/>
          </p:nvPr>
        </p:nvPicPr>
        <p:blipFill>
          <a:blip r:embed="rId4"/>
          <a:stretch>
            <a:fillRect/>
          </a:stretch>
        </p:blipFill>
        <p:spPr>
          <a:xfrm>
            <a:off x="3147028" y="2417260"/>
            <a:ext cx="5476111" cy="4107083"/>
          </a:xfrm>
          <a:prstGeom prst="rect">
            <a:avLst/>
          </a:prstGeom>
        </p:spPr>
      </p:pic>
    </p:spTree>
    <p:extLst>
      <p:ext uri="{BB962C8B-B14F-4D97-AF65-F5344CB8AC3E}">
        <p14:creationId xmlns:p14="http://schemas.microsoft.com/office/powerpoint/2010/main" val="3423633085"/>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Something to Ponder</a:t>
            </a:r>
          </a:p>
          <a:p>
            <a:r>
              <a:rPr lang="en-US" sz="2200" dirty="0"/>
              <a:t>How does the open door/closed door concept help a student think about their own thinking? </a:t>
            </a:r>
          </a:p>
        </p:txBody>
      </p:sp>
      <p:pic>
        <p:nvPicPr>
          <p:cNvPr id="4" name="Recorded Sound">
            <a:hlinkClick r:id="" action="ppaction://media"/>
            <a:extLst>
              <a:ext uri="{FF2B5EF4-FFF2-40B4-BE49-F238E27FC236}">
                <a16:creationId xmlns:a16="http://schemas.microsoft.com/office/drawing/2014/main" xmlns="" id="{196A71B7-08F2-4DE6-96B1-5A7C805CC5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603" y="6057508"/>
            <a:ext cx="406400" cy="406400"/>
          </a:xfrm>
          <a:prstGeom prst="rect">
            <a:avLst/>
          </a:prstGeom>
        </p:spPr>
      </p:pic>
    </p:spTree>
    <p:extLst>
      <p:ext uri="{BB962C8B-B14F-4D97-AF65-F5344CB8AC3E}">
        <p14:creationId xmlns:p14="http://schemas.microsoft.com/office/powerpoint/2010/main" val="886955690"/>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buNone/>
            </a:pPr>
            <a:r>
              <a:rPr lang="en-US" sz="2400" b="1" dirty="0"/>
              <a:t>Quiz Questions:</a:t>
            </a:r>
          </a:p>
          <a:p>
            <a:r>
              <a:rPr lang="en-US" sz="2200" dirty="0"/>
              <a:t>Name three metacognitive strategies</a:t>
            </a:r>
          </a:p>
          <a:p>
            <a:pPr marL="0" indent="0">
              <a:buNone/>
            </a:pPr>
            <a:endParaRPr lang="en-US" dirty="0"/>
          </a:p>
        </p:txBody>
      </p:sp>
    </p:spTree>
    <p:extLst>
      <p:ext uri="{BB962C8B-B14F-4D97-AF65-F5344CB8AC3E}">
        <p14:creationId xmlns:p14="http://schemas.microsoft.com/office/powerpoint/2010/main" val="59653324"/>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lnSpcReduction="10000"/>
          </a:bodyPr>
          <a:lstStyle/>
          <a:p>
            <a:pPr marL="0" indent="0">
              <a:buNone/>
            </a:pPr>
            <a:r>
              <a:rPr lang="en-US" sz="2400" b="1" dirty="0"/>
              <a:t>Something to Ponder</a:t>
            </a:r>
          </a:p>
          <a:p>
            <a:r>
              <a:rPr lang="en-US" sz="2200" dirty="0"/>
              <a:t>Imagine that you’re working with a student who is able to easily solve a problem. You ask him how he knew the answer and he responds, “I just know.” How could you explain metacognition to him and what strategy would you use to help him understand his own thought process.</a:t>
            </a:r>
          </a:p>
          <a:p>
            <a:r>
              <a:rPr lang="en-US" sz="2200" dirty="0"/>
              <a:t>On the flip side, imagine that you’re working with student who insists on doing all of the work in their head and is struggling to get the correct answer. How would you assist this student?</a:t>
            </a:r>
          </a:p>
        </p:txBody>
      </p:sp>
      <p:pic>
        <p:nvPicPr>
          <p:cNvPr id="4" name="Recorded Sound">
            <a:hlinkClick r:id="" action="ppaction://media"/>
            <a:extLst>
              <a:ext uri="{FF2B5EF4-FFF2-40B4-BE49-F238E27FC236}">
                <a16:creationId xmlns:a16="http://schemas.microsoft.com/office/drawing/2014/main" xmlns="" id="{405207E4-3013-4382-8F83-8C4F89E51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4476" y="6057508"/>
            <a:ext cx="406400" cy="406400"/>
          </a:xfrm>
          <a:prstGeom prst="rect">
            <a:avLst/>
          </a:prstGeom>
        </p:spPr>
      </p:pic>
    </p:spTree>
    <p:extLst>
      <p:ext uri="{BB962C8B-B14F-4D97-AF65-F5344CB8AC3E}">
        <p14:creationId xmlns:p14="http://schemas.microsoft.com/office/powerpoint/2010/main" val="4127288296"/>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Metacognition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Key Takeaways</a:t>
            </a:r>
          </a:p>
          <a:p>
            <a:r>
              <a:rPr lang="en-US" sz="2200" dirty="0"/>
              <a:t>Metacognition is “thinking about thinking”</a:t>
            </a:r>
          </a:p>
          <a:p>
            <a:r>
              <a:rPr lang="en-US" sz="2200" dirty="0"/>
              <a:t>Students should be equipped with multiple metacognitive strategies to help them figure out all types of problems. If one strategy doesn’t work with a particular student, be prepared to try another. </a:t>
            </a:r>
          </a:p>
          <a:p>
            <a:pPr marL="0" indent="0">
              <a:buNone/>
            </a:pPr>
            <a:endParaRPr lang="en-US" sz="2400" dirty="0"/>
          </a:p>
        </p:txBody>
      </p:sp>
      <p:pic>
        <p:nvPicPr>
          <p:cNvPr id="4" name="Recorded Sound">
            <a:hlinkClick r:id="" action="ppaction://media"/>
            <a:extLst>
              <a:ext uri="{FF2B5EF4-FFF2-40B4-BE49-F238E27FC236}">
                <a16:creationId xmlns:a16="http://schemas.microsoft.com/office/drawing/2014/main" xmlns="" id="{15C2FB7C-4E71-4CB4-9A73-FFBE14145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028" y="6057508"/>
            <a:ext cx="406400" cy="406400"/>
          </a:xfrm>
          <a:prstGeom prst="rect">
            <a:avLst/>
          </a:prstGeom>
        </p:spPr>
      </p:pic>
    </p:spTree>
    <p:extLst>
      <p:ext uri="{BB962C8B-B14F-4D97-AF65-F5344CB8AC3E}">
        <p14:creationId xmlns:p14="http://schemas.microsoft.com/office/powerpoint/2010/main" val="654617232"/>
      </p:ext>
    </p:extLst>
  </p:cSld>
  <p:clrMapOvr>
    <a:masterClrMapping/>
  </p:clrMapOvr>
  <mc:AlternateContent xmlns:mc="http://schemas.openxmlformats.org/markup-compatibility/2006" xmlns:p14="http://schemas.microsoft.com/office/powerpoint/2010/main">
    <mc:Choice Requires="p14">
      <p:transition spd="slow" p14:dur="2000" advClick="0" advTm="22284"/>
    </mc:Choice>
    <mc:Fallback xmlns="">
      <p:transition spd="slow" advClick="0" advTm="2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Behavior Management</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Definition:</a:t>
            </a:r>
          </a:p>
          <a:p>
            <a:pPr>
              <a:lnSpc>
                <a:spcPct val="150000"/>
              </a:lnSpc>
            </a:pPr>
            <a:r>
              <a:rPr lang="en-US" sz="2200" dirty="0"/>
              <a:t>Behavior Management refers to how you as an individual handle situations in which your are responsible for others. As a tutor, you will be responsible for managing young people in order to create a safe, fun, and effective learning environment</a:t>
            </a:r>
          </a:p>
        </p:txBody>
      </p:sp>
      <p:pic>
        <p:nvPicPr>
          <p:cNvPr id="4" name="Recorded Sound">
            <a:hlinkClick r:id="" action="ppaction://media"/>
            <a:extLst>
              <a:ext uri="{FF2B5EF4-FFF2-40B4-BE49-F238E27FC236}">
                <a16:creationId xmlns:a16="http://schemas.microsoft.com/office/drawing/2014/main" xmlns="" id="{1A89FD16-8A95-4ADD-A06F-EAF510322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3453" y="6057508"/>
            <a:ext cx="406400" cy="406400"/>
          </a:xfrm>
          <a:prstGeom prst="rect">
            <a:avLst/>
          </a:prstGeom>
        </p:spPr>
      </p:pic>
    </p:spTree>
    <p:extLst>
      <p:ext uri="{BB962C8B-B14F-4D97-AF65-F5344CB8AC3E}">
        <p14:creationId xmlns:p14="http://schemas.microsoft.com/office/powerpoint/2010/main" val="1544573709"/>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820552"/>
          </a:xfrm>
        </p:spPr>
        <p:txBody>
          <a:bodyPr>
            <a:normAutofit/>
          </a:bodyPr>
          <a:lstStyle/>
          <a:p>
            <a:pPr marL="0" indent="0">
              <a:lnSpc>
                <a:spcPct val="150000"/>
              </a:lnSpc>
              <a:buNone/>
            </a:pPr>
            <a:r>
              <a:rPr lang="en-US" sz="2800" b="1" dirty="0"/>
              <a:t>Objective:</a:t>
            </a:r>
          </a:p>
          <a:p>
            <a:pPr lvl="1">
              <a:lnSpc>
                <a:spcPct val="150000"/>
              </a:lnSpc>
            </a:pPr>
            <a:r>
              <a:rPr lang="en-US" sz="2600" dirty="0"/>
              <a:t>List and describe three management styles</a:t>
            </a:r>
          </a:p>
          <a:p>
            <a:pPr lvl="1">
              <a:lnSpc>
                <a:spcPct val="150000"/>
              </a:lnSpc>
            </a:pPr>
            <a:r>
              <a:rPr lang="en-US" sz="2600" dirty="0"/>
              <a:t>Identify personal management style </a:t>
            </a:r>
          </a:p>
          <a:p>
            <a:pPr lvl="1">
              <a:lnSpc>
                <a:spcPct val="150000"/>
              </a:lnSpc>
            </a:pPr>
            <a:r>
              <a:rPr lang="en-US" sz="2600" dirty="0"/>
              <a:t>List and describe the Three C’s of misbehavior prevention</a:t>
            </a:r>
            <a:endParaRPr lang="en-US" sz="2400"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E9F2DADE-EB4E-47CA-AE0C-70F8CA8A7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8729" y="6055360"/>
            <a:ext cx="406400" cy="406400"/>
          </a:xfrm>
          <a:prstGeom prst="rect">
            <a:avLst/>
          </a:prstGeom>
        </p:spPr>
      </p:pic>
    </p:spTree>
    <p:extLst>
      <p:ext uri="{BB962C8B-B14F-4D97-AF65-F5344CB8AC3E}">
        <p14:creationId xmlns:p14="http://schemas.microsoft.com/office/powerpoint/2010/main" val="2350309059"/>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Behavior Management Styles</a:t>
            </a:r>
            <a:endParaRPr lang="en-US" sz="4400" b="1" dirty="0"/>
          </a:p>
        </p:txBody>
      </p:sp>
      <p:sp>
        <p:nvSpPr>
          <p:cNvPr id="4" name="Oval 3">
            <a:extLst>
              <a:ext uri="{FF2B5EF4-FFF2-40B4-BE49-F238E27FC236}">
                <a16:creationId xmlns:a16="http://schemas.microsoft.com/office/drawing/2014/main" xmlns="" id="{2A55EB6C-0E6D-496A-A07F-DE13216FE11E}"/>
              </a:ext>
            </a:extLst>
          </p:cNvPr>
          <p:cNvSpPr/>
          <p:nvPr/>
        </p:nvSpPr>
        <p:spPr>
          <a:xfrm>
            <a:off x="4321109" y="2288769"/>
            <a:ext cx="2926080" cy="2926080"/>
          </a:xfrm>
          <a:prstGeom prst="ellipse">
            <a:avLst/>
          </a:prstGeom>
          <a:noFill/>
          <a:ln>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Oval 4">
            <a:extLst>
              <a:ext uri="{FF2B5EF4-FFF2-40B4-BE49-F238E27FC236}">
                <a16:creationId xmlns:a16="http://schemas.microsoft.com/office/drawing/2014/main" xmlns="" id="{D59C3376-D2E3-437F-9323-EC31B46A8C26}"/>
              </a:ext>
            </a:extLst>
          </p:cNvPr>
          <p:cNvSpPr/>
          <p:nvPr/>
        </p:nvSpPr>
        <p:spPr>
          <a:xfrm>
            <a:off x="3389676" y="3547312"/>
            <a:ext cx="2926080" cy="29260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Oval 5">
            <a:extLst>
              <a:ext uri="{FF2B5EF4-FFF2-40B4-BE49-F238E27FC236}">
                <a16:creationId xmlns:a16="http://schemas.microsoft.com/office/drawing/2014/main" xmlns="" id="{A1544BE3-210A-4EC3-AD1F-4097BB8D934B}"/>
              </a:ext>
            </a:extLst>
          </p:cNvPr>
          <p:cNvSpPr/>
          <p:nvPr/>
        </p:nvSpPr>
        <p:spPr>
          <a:xfrm>
            <a:off x="5252543" y="3547312"/>
            <a:ext cx="2926080" cy="2926080"/>
          </a:xfrm>
          <a:prstGeom prst="ellipse">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711BC25B-79E8-406F-A633-C38015B00BEB}"/>
              </a:ext>
            </a:extLst>
          </p:cNvPr>
          <p:cNvSpPr txBox="1"/>
          <p:nvPr/>
        </p:nvSpPr>
        <p:spPr>
          <a:xfrm>
            <a:off x="4939322" y="2843134"/>
            <a:ext cx="1689653" cy="400110"/>
          </a:xfrm>
          <a:prstGeom prst="rect">
            <a:avLst/>
          </a:prstGeom>
          <a:noFill/>
        </p:spPr>
        <p:txBody>
          <a:bodyPr wrap="square" rtlCol="0">
            <a:spAutoFit/>
          </a:bodyPr>
          <a:lstStyle/>
          <a:p>
            <a:r>
              <a:rPr lang="en-US" sz="2000" b="1" dirty="0"/>
              <a:t>Democratic</a:t>
            </a:r>
            <a:endParaRPr lang="en-US" b="1" dirty="0"/>
          </a:p>
        </p:txBody>
      </p:sp>
      <p:sp>
        <p:nvSpPr>
          <p:cNvPr id="10" name="TextBox 9">
            <a:extLst>
              <a:ext uri="{FF2B5EF4-FFF2-40B4-BE49-F238E27FC236}">
                <a16:creationId xmlns:a16="http://schemas.microsoft.com/office/drawing/2014/main" xmlns="" id="{85D24E7A-21D3-460F-BE8E-B2C2E0F0FFEC}"/>
              </a:ext>
            </a:extLst>
          </p:cNvPr>
          <p:cNvSpPr txBox="1"/>
          <p:nvPr/>
        </p:nvSpPr>
        <p:spPr>
          <a:xfrm>
            <a:off x="3431850" y="4909869"/>
            <a:ext cx="1835613" cy="400110"/>
          </a:xfrm>
          <a:prstGeom prst="rect">
            <a:avLst/>
          </a:prstGeom>
          <a:noFill/>
        </p:spPr>
        <p:txBody>
          <a:bodyPr wrap="square" rtlCol="0">
            <a:spAutoFit/>
          </a:bodyPr>
          <a:lstStyle/>
          <a:p>
            <a:r>
              <a:rPr lang="en-US" sz="2000" b="1" dirty="0"/>
              <a:t>Authoritarian</a:t>
            </a:r>
            <a:endParaRPr lang="en-US" b="1" dirty="0"/>
          </a:p>
        </p:txBody>
      </p:sp>
      <p:sp>
        <p:nvSpPr>
          <p:cNvPr id="11" name="TextBox 10">
            <a:extLst>
              <a:ext uri="{FF2B5EF4-FFF2-40B4-BE49-F238E27FC236}">
                <a16:creationId xmlns:a16="http://schemas.microsoft.com/office/drawing/2014/main" xmlns="" id="{4F6807F2-EF25-442A-AE13-68CF764DC726}"/>
              </a:ext>
            </a:extLst>
          </p:cNvPr>
          <p:cNvSpPr txBox="1"/>
          <p:nvPr/>
        </p:nvSpPr>
        <p:spPr>
          <a:xfrm>
            <a:off x="6628975" y="4909869"/>
            <a:ext cx="1689653" cy="400110"/>
          </a:xfrm>
          <a:prstGeom prst="rect">
            <a:avLst/>
          </a:prstGeom>
          <a:noFill/>
        </p:spPr>
        <p:txBody>
          <a:bodyPr wrap="square" rtlCol="0">
            <a:spAutoFit/>
          </a:bodyPr>
          <a:lstStyle/>
          <a:p>
            <a:r>
              <a:rPr lang="en-US" sz="2000" b="1" dirty="0"/>
              <a:t>Best Buddy</a:t>
            </a:r>
          </a:p>
        </p:txBody>
      </p:sp>
      <p:pic>
        <p:nvPicPr>
          <p:cNvPr id="3" name="Recorded Sound">
            <a:hlinkClick r:id="" action="ppaction://media"/>
            <a:extLst>
              <a:ext uri="{FF2B5EF4-FFF2-40B4-BE49-F238E27FC236}">
                <a16:creationId xmlns:a16="http://schemas.microsoft.com/office/drawing/2014/main" xmlns="" id="{CBCC81D3-8F8B-473D-B144-FFED89AE3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9752" y="6154194"/>
            <a:ext cx="406400" cy="406400"/>
          </a:xfrm>
          <a:prstGeom prst="rect">
            <a:avLst/>
          </a:prstGeom>
        </p:spPr>
      </p:pic>
    </p:spTree>
    <p:extLst>
      <p:ext uri="{BB962C8B-B14F-4D97-AF65-F5344CB8AC3E}">
        <p14:creationId xmlns:p14="http://schemas.microsoft.com/office/powerpoint/2010/main" val="1692585911"/>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lnSpc>
                <a:spcPct val="150000"/>
              </a:lnSpc>
              <a:buNone/>
            </a:pPr>
            <a:r>
              <a:rPr lang="en-US" sz="2400" b="1" dirty="0"/>
              <a:t>Objective:</a:t>
            </a:r>
          </a:p>
          <a:p>
            <a:pPr lvl="1">
              <a:lnSpc>
                <a:spcPct val="150000"/>
              </a:lnSpc>
            </a:pPr>
            <a:r>
              <a:rPr lang="en-US" sz="2200" dirty="0"/>
              <a:t>Understand the connection between expectations and performance</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C5D6A813-F7C8-4203-93C3-3BC4AA29A9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9751" y="6057508"/>
            <a:ext cx="406400" cy="406400"/>
          </a:xfrm>
          <a:prstGeom prst="rect">
            <a:avLst/>
          </a:prstGeom>
        </p:spPr>
      </p:pic>
    </p:spTree>
    <p:extLst>
      <p:ext uri="{BB962C8B-B14F-4D97-AF65-F5344CB8AC3E}">
        <p14:creationId xmlns:p14="http://schemas.microsoft.com/office/powerpoint/2010/main" val="2687511005"/>
      </p:ext>
    </p:extLst>
  </p:cSld>
  <p:clrMapOvr>
    <a:masterClrMapping/>
  </p:clrMapOvr>
  <mc:AlternateContent xmlns:mc="http://schemas.openxmlformats.org/markup-compatibility/2006" xmlns:p14="http://schemas.microsoft.com/office/powerpoint/2010/main">
    <mc:Choice Requires="p14">
      <p:transition spd="slow" p14:dur="2000" advClick="0" advTm="7688"/>
    </mc:Choice>
    <mc:Fallback xmlns="">
      <p:transition spd="slow" advClick="0"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Behavior Management Styles</a:t>
            </a:r>
            <a:endParaRPr lang="en-US" sz="4400" b="1" dirty="0"/>
          </a:p>
        </p:txBody>
      </p:sp>
      <p:grpSp>
        <p:nvGrpSpPr>
          <p:cNvPr id="21" name="Group 20">
            <a:extLst>
              <a:ext uri="{FF2B5EF4-FFF2-40B4-BE49-F238E27FC236}">
                <a16:creationId xmlns:a16="http://schemas.microsoft.com/office/drawing/2014/main" xmlns="" id="{02B8A505-93F5-4380-9476-E74A78AB8BD7}"/>
              </a:ext>
            </a:extLst>
          </p:cNvPr>
          <p:cNvGrpSpPr/>
          <p:nvPr/>
        </p:nvGrpSpPr>
        <p:grpSpPr>
          <a:xfrm>
            <a:off x="4484536" y="2515178"/>
            <a:ext cx="6853125" cy="3196865"/>
            <a:chOff x="4484536" y="2323614"/>
            <a:chExt cx="6853125" cy="3196865"/>
          </a:xfrm>
        </p:grpSpPr>
        <p:grpSp>
          <p:nvGrpSpPr>
            <p:cNvPr id="3" name="Group 2">
              <a:extLst>
                <a:ext uri="{FF2B5EF4-FFF2-40B4-BE49-F238E27FC236}">
                  <a16:creationId xmlns:a16="http://schemas.microsoft.com/office/drawing/2014/main" xmlns="" id="{01489310-672A-4B0C-A687-37C85E5C1588}"/>
                </a:ext>
              </a:extLst>
            </p:cNvPr>
            <p:cNvGrpSpPr/>
            <p:nvPr/>
          </p:nvGrpSpPr>
          <p:grpSpPr>
            <a:xfrm>
              <a:off x="4484536" y="2323614"/>
              <a:ext cx="3425308" cy="3196865"/>
              <a:chOff x="3031435" y="3257892"/>
              <a:chExt cx="3425308" cy="3196865"/>
            </a:xfrm>
          </p:grpSpPr>
          <p:sp>
            <p:nvSpPr>
              <p:cNvPr id="5" name="Oval 4">
                <a:extLst>
                  <a:ext uri="{FF2B5EF4-FFF2-40B4-BE49-F238E27FC236}">
                    <a16:creationId xmlns:a16="http://schemas.microsoft.com/office/drawing/2014/main" xmlns="" id="{D59C3376-D2E3-437F-9323-EC31B46A8C26}"/>
                  </a:ext>
                </a:extLst>
              </p:cNvPr>
              <p:cNvSpPr/>
              <p:nvPr/>
            </p:nvSpPr>
            <p:spPr>
              <a:xfrm>
                <a:off x="3031435" y="3257892"/>
                <a:ext cx="3425308" cy="319686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85D24E7A-21D3-460F-BE8E-B2C2E0F0FFEC}"/>
                  </a:ext>
                </a:extLst>
              </p:cNvPr>
              <p:cNvSpPr txBox="1"/>
              <p:nvPr/>
            </p:nvSpPr>
            <p:spPr>
              <a:xfrm>
                <a:off x="3353114" y="4563936"/>
                <a:ext cx="2781950" cy="584775"/>
              </a:xfrm>
              <a:prstGeom prst="rect">
                <a:avLst/>
              </a:prstGeom>
              <a:noFill/>
            </p:spPr>
            <p:txBody>
              <a:bodyPr wrap="square" rtlCol="0">
                <a:spAutoFit/>
              </a:bodyPr>
              <a:lstStyle/>
              <a:p>
                <a:r>
                  <a:rPr lang="en-US" sz="3200" b="1" dirty="0"/>
                  <a:t>Authoritarian</a:t>
                </a:r>
              </a:p>
            </p:txBody>
          </p:sp>
        </p:grpSp>
        <p:sp>
          <p:nvSpPr>
            <p:cNvPr id="12" name="TextBox 11">
              <a:extLst>
                <a:ext uri="{FF2B5EF4-FFF2-40B4-BE49-F238E27FC236}">
                  <a16:creationId xmlns:a16="http://schemas.microsoft.com/office/drawing/2014/main" xmlns="" id="{4FFB4467-6A1F-46C3-8668-F029BCA15BF2}"/>
                </a:ext>
              </a:extLst>
            </p:cNvPr>
            <p:cNvSpPr txBox="1"/>
            <p:nvPr/>
          </p:nvSpPr>
          <p:spPr>
            <a:xfrm>
              <a:off x="8495070" y="2323614"/>
              <a:ext cx="2842591" cy="1015663"/>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sz="2000" dirty="0"/>
                <a:t>Unrelenting</a:t>
              </a:r>
            </a:p>
            <a:p>
              <a:pPr marL="285750" indent="-285750">
                <a:buFont typeface="Arial" panose="020B0604020202020204" pitchFamily="34" charset="0"/>
                <a:buChar char="•"/>
              </a:pPr>
              <a:r>
                <a:rPr lang="en-US" sz="2000" dirty="0"/>
                <a:t>Strict</a:t>
              </a:r>
            </a:p>
            <a:p>
              <a:pPr marL="285750" indent="-285750">
                <a:buFont typeface="Arial" panose="020B0604020202020204" pitchFamily="34" charset="0"/>
                <a:buChar char="•"/>
              </a:pPr>
              <a:r>
                <a:rPr lang="en-US" sz="2000" dirty="0"/>
                <a:t>No-Nonsense</a:t>
              </a:r>
            </a:p>
          </p:txBody>
        </p:sp>
      </p:grpSp>
      <p:pic>
        <p:nvPicPr>
          <p:cNvPr id="24" name="Recorded Sound">
            <a:hlinkClick r:id="" action="ppaction://media"/>
            <a:extLst>
              <a:ext uri="{FF2B5EF4-FFF2-40B4-BE49-F238E27FC236}">
                <a16:creationId xmlns:a16="http://schemas.microsoft.com/office/drawing/2014/main" xmlns="" id="{2E7566EE-4C6E-4883-B7B1-A4D0D620E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4461" y="6073172"/>
            <a:ext cx="406400" cy="406400"/>
          </a:xfrm>
          <a:prstGeom prst="rect">
            <a:avLst/>
          </a:prstGeom>
        </p:spPr>
      </p:pic>
      <p:pic>
        <p:nvPicPr>
          <p:cNvPr id="27" name="3j3_iPskjxk">
            <a:hlinkClick r:id="" action="ppaction://media"/>
            <a:extLst>
              <a:ext uri="{FF2B5EF4-FFF2-40B4-BE49-F238E27FC236}">
                <a16:creationId xmlns:a16="http://schemas.microsoft.com/office/drawing/2014/main" xmlns="" id="{9A95DA81-5715-4BAD-B4E2-2AA68F731EE2}"/>
              </a:ext>
            </a:extLst>
          </p:cNvPr>
          <p:cNvPicPr>
            <a:picLocks noRot="1" noChangeAspect="1"/>
          </p:cNvPicPr>
          <p:nvPr>
            <a:videoFile r:link="rId3"/>
          </p:nvPr>
        </p:nvPicPr>
        <p:blipFill>
          <a:blip r:embed="rId7"/>
          <a:stretch>
            <a:fillRect/>
          </a:stretch>
        </p:blipFill>
        <p:spPr>
          <a:xfrm>
            <a:off x="547281" y="2515178"/>
            <a:ext cx="3352029" cy="2514022"/>
          </a:xfrm>
          <a:prstGeom prst="rect">
            <a:avLst/>
          </a:prstGeom>
          <a:ln w="19050">
            <a:solidFill>
              <a:srgbClr val="FF0000"/>
            </a:solidFill>
          </a:ln>
        </p:spPr>
      </p:pic>
    </p:spTree>
    <p:extLst>
      <p:ext uri="{BB962C8B-B14F-4D97-AF65-F5344CB8AC3E}">
        <p14:creationId xmlns:p14="http://schemas.microsoft.com/office/powerpoint/2010/main" val="29920840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Behavior Management Styles</a:t>
            </a:r>
            <a:endParaRPr lang="en-US" sz="4400" b="1" dirty="0"/>
          </a:p>
        </p:txBody>
      </p:sp>
      <p:grpSp>
        <p:nvGrpSpPr>
          <p:cNvPr id="21" name="Group 20">
            <a:extLst>
              <a:ext uri="{FF2B5EF4-FFF2-40B4-BE49-F238E27FC236}">
                <a16:creationId xmlns:a16="http://schemas.microsoft.com/office/drawing/2014/main" xmlns="" id="{02B8A505-93F5-4380-9476-E74A78AB8BD7}"/>
              </a:ext>
            </a:extLst>
          </p:cNvPr>
          <p:cNvGrpSpPr/>
          <p:nvPr/>
        </p:nvGrpSpPr>
        <p:grpSpPr>
          <a:xfrm>
            <a:off x="4484536" y="2515178"/>
            <a:ext cx="6853125" cy="3196865"/>
            <a:chOff x="4484536" y="2323614"/>
            <a:chExt cx="6853125" cy="3196865"/>
          </a:xfrm>
        </p:grpSpPr>
        <p:grpSp>
          <p:nvGrpSpPr>
            <p:cNvPr id="3" name="Group 2">
              <a:extLst>
                <a:ext uri="{FF2B5EF4-FFF2-40B4-BE49-F238E27FC236}">
                  <a16:creationId xmlns:a16="http://schemas.microsoft.com/office/drawing/2014/main" xmlns="" id="{01489310-672A-4B0C-A687-37C85E5C1588}"/>
                </a:ext>
              </a:extLst>
            </p:cNvPr>
            <p:cNvGrpSpPr/>
            <p:nvPr/>
          </p:nvGrpSpPr>
          <p:grpSpPr>
            <a:xfrm>
              <a:off x="4484536" y="2323614"/>
              <a:ext cx="3425308" cy="3196865"/>
              <a:chOff x="3031435" y="3257892"/>
              <a:chExt cx="3425308" cy="3196865"/>
            </a:xfrm>
          </p:grpSpPr>
          <p:sp>
            <p:nvSpPr>
              <p:cNvPr id="5" name="Oval 4">
                <a:extLst>
                  <a:ext uri="{FF2B5EF4-FFF2-40B4-BE49-F238E27FC236}">
                    <a16:creationId xmlns:a16="http://schemas.microsoft.com/office/drawing/2014/main" xmlns="" id="{D59C3376-D2E3-437F-9323-EC31B46A8C26}"/>
                  </a:ext>
                </a:extLst>
              </p:cNvPr>
              <p:cNvSpPr/>
              <p:nvPr/>
            </p:nvSpPr>
            <p:spPr>
              <a:xfrm>
                <a:off x="3031435" y="3257892"/>
                <a:ext cx="3425308" cy="3196865"/>
              </a:xfrm>
              <a:prstGeom prst="ellipse">
                <a:avLst/>
              </a:prstGeom>
              <a:noFill/>
              <a:ln>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85D24E7A-21D3-460F-BE8E-B2C2E0F0FFEC}"/>
                  </a:ext>
                </a:extLst>
              </p:cNvPr>
              <p:cNvSpPr txBox="1"/>
              <p:nvPr/>
            </p:nvSpPr>
            <p:spPr>
              <a:xfrm>
                <a:off x="3459779" y="4563936"/>
                <a:ext cx="2568620" cy="584775"/>
              </a:xfrm>
              <a:prstGeom prst="rect">
                <a:avLst/>
              </a:prstGeom>
              <a:noFill/>
              <a:ln>
                <a:noFill/>
              </a:ln>
            </p:spPr>
            <p:txBody>
              <a:bodyPr wrap="square" rtlCol="0">
                <a:spAutoFit/>
              </a:bodyPr>
              <a:lstStyle/>
              <a:p>
                <a:r>
                  <a:rPr lang="en-US" sz="3200" b="1" dirty="0"/>
                  <a:t>Democratic</a:t>
                </a:r>
              </a:p>
            </p:txBody>
          </p:sp>
        </p:grpSp>
        <p:sp>
          <p:nvSpPr>
            <p:cNvPr id="12" name="TextBox 11">
              <a:extLst>
                <a:ext uri="{FF2B5EF4-FFF2-40B4-BE49-F238E27FC236}">
                  <a16:creationId xmlns:a16="http://schemas.microsoft.com/office/drawing/2014/main" xmlns="" id="{4FFB4467-6A1F-46C3-8668-F029BCA15BF2}"/>
                </a:ext>
              </a:extLst>
            </p:cNvPr>
            <p:cNvSpPr txBox="1"/>
            <p:nvPr/>
          </p:nvSpPr>
          <p:spPr>
            <a:xfrm>
              <a:off x="8495070" y="2323614"/>
              <a:ext cx="2842591" cy="1323439"/>
            </a:xfrm>
            <a:prstGeom prst="rect">
              <a:avLst/>
            </a:prstGeom>
            <a:noFill/>
            <a:ln w="28575">
              <a:solidFill>
                <a:schemeClr val="accent4">
                  <a:lumMod val="60000"/>
                  <a:lumOff val="40000"/>
                </a:schemeClr>
              </a:solidFill>
            </a:ln>
          </p:spPr>
          <p:txBody>
            <a:bodyPr wrap="square" rtlCol="0">
              <a:spAutoFit/>
            </a:bodyPr>
            <a:lstStyle/>
            <a:p>
              <a:pPr marL="285750" indent="-285750">
                <a:buFont typeface="Arial" panose="020B0604020202020204" pitchFamily="34" charset="0"/>
                <a:buChar char="•"/>
              </a:pPr>
              <a:r>
                <a:rPr lang="en-US" sz="2000" dirty="0"/>
                <a:t>Fair</a:t>
              </a:r>
            </a:p>
            <a:p>
              <a:pPr marL="285750" indent="-285750">
                <a:buFont typeface="Arial" panose="020B0604020202020204" pitchFamily="34" charset="0"/>
                <a:buChar char="•"/>
              </a:pPr>
              <a:r>
                <a:rPr lang="en-US" sz="2000" dirty="0"/>
                <a:t>Equal</a:t>
              </a:r>
            </a:p>
            <a:p>
              <a:pPr marL="285750" indent="-285750">
                <a:buFont typeface="Arial" panose="020B0604020202020204" pitchFamily="34" charset="0"/>
                <a:buChar char="•"/>
              </a:pPr>
              <a:r>
                <a:rPr lang="en-US" sz="2000" dirty="0"/>
                <a:t>Values group decision making</a:t>
              </a:r>
            </a:p>
          </p:txBody>
        </p:sp>
      </p:grpSp>
      <p:pic>
        <p:nvPicPr>
          <p:cNvPr id="7" name="Recorded Sound">
            <a:hlinkClick r:id="" action="ppaction://media"/>
            <a:extLst>
              <a:ext uri="{FF2B5EF4-FFF2-40B4-BE49-F238E27FC236}">
                <a16:creationId xmlns:a16="http://schemas.microsoft.com/office/drawing/2014/main" xmlns="" id="{4BE37F7C-2CF3-45CD-8722-F9F1502CD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155" y="6038448"/>
            <a:ext cx="406400" cy="406400"/>
          </a:xfrm>
          <a:prstGeom prst="rect">
            <a:avLst/>
          </a:prstGeom>
        </p:spPr>
      </p:pic>
      <p:pic>
        <p:nvPicPr>
          <p:cNvPr id="9" name="cYA7eMoxUBA">
            <a:hlinkClick r:id="" action="ppaction://media"/>
            <a:extLst>
              <a:ext uri="{FF2B5EF4-FFF2-40B4-BE49-F238E27FC236}">
                <a16:creationId xmlns:a16="http://schemas.microsoft.com/office/drawing/2014/main" xmlns="" id="{8161156C-2637-455A-A315-FE135191F1F9}"/>
              </a:ext>
            </a:extLst>
          </p:cNvPr>
          <p:cNvPicPr>
            <a:picLocks noRot="1" noChangeAspect="1"/>
          </p:cNvPicPr>
          <p:nvPr>
            <a:videoFile r:link="rId3"/>
          </p:nvPr>
        </p:nvPicPr>
        <p:blipFill>
          <a:blip r:embed="rId7"/>
          <a:stretch>
            <a:fillRect/>
          </a:stretch>
        </p:blipFill>
        <p:spPr>
          <a:xfrm>
            <a:off x="584057" y="2515178"/>
            <a:ext cx="3315253" cy="2486440"/>
          </a:xfrm>
          <a:prstGeom prst="rect">
            <a:avLst/>
          </a:prstGeom>
          <a:ln w="19050">
            <a:solidFill>
              <a:schemeClr val="accent4">
                <a:lumMod val="60000"/>
                <a:lumOff val="40000"/>
              </a:schemeClr>
            </a:solidFill>
          </a:ln>
        </p:spPr>
      </p:pic>
    </p:spTree>
    <p:extLst>
      <p:ext uri="{BB962C8B-B14F-4D97-AF65-F5344CB8AC3E}">
        <p14:creationId xmlns:p14="http://schemas.microsoft.com/office/powerpoint/2010/main" val="1412555096"/>
      </p:ext>
    </p:extLst>
  </p:cSld>
  <p:clrMapOvr>
    <a:masterClrMapping/>
  </p:clrMapOvr>
  <mc:AlternateContent xmlns:mc="http://schemas.openxmlformats.org/markup-compatibility/2006" xmlns:p14="http://schemas.microsoft.com/office/powerpoint/2010/main">
    <mc:Choice Requires="p14">
      <p:transition spd="slow" p14:dur="2000" advClick="0" advTm="45250"/>
    </mc:Choice>
    <mc:Fallback xmlns="">
      <p:transition spd="slow" advClick="0" advTm="452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Behavior Management Styles</a:t>
            </a:r>
            <a:endParaRPr lang="en-US" sz="4400" b="1" dirty="0"/>
          </a:p>
        </p:txBody>
      </p:sp>
      <p:grpSp>
        <p:nvGrpSpPr>
          <p:cNvPr id="21" name="Group 20">
            <a:extLst>
              <a:ext uri="{FF2B5EF4-FFF2-40B4-BE49-F238E27FC236}">
                <a16:creationId xmlns:a16="http://schemas.microsoft.com/office/drawing/2014/main" xmlns="" id="{02B8A505-93F5-4380-9476-E74A78AB8BD7}"/>
              </a:ext>
            </a:extLst>
          </p:cNvPr>
          <p:cNvGrpSpPr/>
          <p:nvPr/>
        </p:nvGrpSpPr>
        <p:grpSpPr>
          <a:xfrm>
            <a:off x="4484536" y="2515178"/>
            <a:ext cx="6853125" cy="3196865"/>
            <a:chOff x="4484536" y="2323614"/>
            <a:chExt cx="6853125" cy="3196865"/>
          </a:xfrm>
        </p:grpSpPr>
        <p:grpSp>
          <p:nvGrpSpPr>
            <p:cNvPr id="3" name="Group 2">
              <a:extLst>
                <a:ext uri="{FF2B5EF4-FFF2-40B4-BE49-F238E27FC236}">
                  <a16:creationId xmlns:a16="http://schemas.microsoft.com/office/drawing/2014/main" xmlns="" id="{01489310-672A-4B0C-A687-37C85E5C1588}"/>
                </a:ext>
              </a:extLst>
            </p:cNvPr>
            <p:cNvGrpSpPr/>
            <p:nvPr/>
          </p:nvGrpSpPr>
          <p:grpSpPr>
            <a:xfrm>
              <a:off x="4484536" y="2323614"/>
              <a:ext cx="3425308" cy="3196865"/>
              <a:chOff x="3031435" y="3257892"/>
              <a:chExt cx="3425308" cy="3196865"/>
            </a:xfrm>
          </p:grpSpPr>
          <p:sp>
            <p:nvSpPr>
              <p:cNvPr id="5" name="Oval 4">
                <a:extLst>
                  <a:ext uri="{FF2B5EF4-FFF2-40B4-BE49-F238E27FC236}">
                    <a16:creationId xmlns:a16="http://schemas.microsoft.com/office/drawing/2014/main" xmlns="" id="{D59C3376-D2E3-437F-9323-EC31B46A8C26}"/>
                  </a:ext>
                </a:extLst>
              </p:cNvPr>
              <p:cNvSpPr/>
              <p:nvPr/>
            </p:nvSpPr>
            <p:spPr>
              <a:xfrm>
                <a:off x="3031435" y="3257892"/>
                <a:ext cx="3425308" cy="3196865"/>
              </a:xfrm>
              <a:prstGeom prst="ellipse">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85D24E7A-21D3-460F-BE8E-B2C2E0F0FFEC}"/>
                  </a:ext>
                </a:extLst>
              </p:cNvPr>
              <p:cNvSpPr txBox="1"/>
              <p:nvPr/>
            </p:nvSpPr>
            <p:spPr>
              <a:xfrm>
                <a:off x="3547898" y="4563936"/>
                <a:ext cx="2392381" cy="584775"/>
              </a:xfrm>
              <a:prstGeom prst="rect">
                <a:avLst/>
              </a:prstGeom>
              <a:noFill/>
              <a:ln>
                <a:noFill/>
              </a:ln>
            </p:spPr>
            <p:txBody>
              <a:bodyPr wrap="square" rtlCol="0">
                <a:spAutoFit/>
              </a:bodyPr>
              <a:lstStyle/>
              <a:p>
                <a:r>
                  <a:rPr lang="en-US" sz="3200" b="1" dirty="0"/>
                  <a:t>Best Buddy</a:t>
                </a:r>
              </a:p>
            </p:txBody>
          </p:sp>
        </p:grpSp>
        <p:sp>
          <p:nvSpPr>
            <p:cNvPr id="12" name="TextBox 11">
              <a:extLst>
                <a:ext uri="{FF2B5EF4-FFF2-40B4-BE49-F238E27FC236}">
                  <a16:creationId xmlns:a16="http://schemas.microsoft.com/office/drawing/2014/main" xmlns="" id="{4FFB4467-6A1F-46C3-8668-F029BCA15BF2}"/>
                </a:ext>
              </a:extLst>
            </p:cNvPr>
            <p:cNvSpPr txBox="1"/>
            <p:nvPr/>
          </p:nvSpPr>
          <p:spPr>
            <a:xfrm>
              <a:off x="8495070" y="2323614"/>
              <a:ext cx="2842591" cy="1015663"/>
            </a:xfrm>
            <a:prstGeom prst="rect">
              <a:avLst/>
            </a:prstGeom>
            <a:noFill/>
            <a:ln w="28575">
              <a:solidFill>
                <a:schemeClr val="accent6">
                  <a:lumMod val="60000"/>
                  <a:lumOff val="40000"/>
                </a:schemeClr>
              </a:solidFill>
            </a:ln>
          </p:spPr>
          <p:txBody>
            <a:bodyPr wrap="square" rtlCol="0">
              <a:spAutoFit/>
            </a:bodyPr>
            <a:lstStyle/>
            <a:p>
              <a:pPr marL="285750" indent="-285750">
                <a:buFont typeface="Arial" panose="020B0604020202020204" pitchFamily="34" charset="0"/>
                <a:buChar char="•"/>
              </a:pPr>
              <a:r>
                <a:rPr lang="en-US" sz="2000" dirty="0"/>
                <a:t>Values relationship over hierarchy </a:t>
              </a:r>
            </a:p>
            <a:p>
              <a:pPr marL="285750" indent="-285750">
                <a:buFont typeface="Arial" panose="020B0604020202020204" pitchFamily="34" charset="0"/>
                <a:buChar char="•"/>
              </a:pPr>
              <a:r>
                <a:rPr lang="en-US" sz="2000" dirty="0"/>
                <a:t>Friendly</a:t>
              </a:r>
            </a:p>
          </p:txBody>
        </p:sp>
      </p:grpSp>
      <p:pic>
        <p:nvPicPr>
          <p:cNvPr id="4" name="Recorded Sound">
            <a:hlinkClick r:id="" action="ppaction://media"/>
            <a:extLst>
              <a:ext uri="{FF2B5EF4-FFF2-40B4-BE49-F238E27FC236}">
                <a16:creationId xmlns:a16="http://schemas.microsoft.com/office/drawing/2014/main" xmlns="" id="{63D2E8A7-67C5-4AC5-9E86-A2FB880BE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7661" y="6188919"/>
            <a:ext cx="406400" cy="406400"/>
          </a:xfrm>
          <a:prstGeom prst="rect">
            <a:avLst/>
          </a:prstGeom>
        </p:spPr>
      </p:pic>
      <p:pic>
        <p:nvPicPr>
          <p:cNvPr id="7" name="yEQV2OJVBx4">
            <a:hlinkClick r:id="" action="ppaction://media"/>
            <a:extLst>
              <a:ext uri="{FF2B5EF4-FFF2-40B4-BE49-F238E27FC236}">
                <a16:creationId xmlns:a16="http://schemas.microsoft.com/office/drawing/2014/main" xmlns="" id="{459FC963-3A5C-4833-8926-29829A0A8C96}"/>
              </a:ext>
            </a:extLst>
          </p:cNvPr>
          <p:cNvPicPr>
            <a:picLocks noRot="1" noChangeAspect="1"/>
          </p:cNvPicPr>
          <p:nvPr>
            <a:videoFile r:link="rId3"/>
          </p:nvPr>
        </p:nvPicPr>
        <p:blipFill>
          <a:blip r:embed="rId7"/>
          <a:stretch>
            <a:fillRect/>
          </a:stretch>
        </p:blipFill>
        <p:spPr>
          <a:xfrm>
            <a:off x="570055" y="2515178"/>
            <a:ext cx="3329255" cy="2496941"/>
          </a:xfrm>
          <a:prstGeom prst="rect">
            <a:avLst/>
          </a:prstGeom>
          <a:ln w="19050">
            <a:solidFill>
              <a:schemeClr val="accent6">
                <a:lumMod val="60000"/>
                <a:lumOff val="40000"/>
              </a:schemeClr>
            </a:solidFill>
          </a:ln>
        </p:spPr>
      </p:pic>
    </p:spTree>
    <p:extLst>
      <p:ext uri="{BB962C8B-B14F-4D97-AF65-F5344CB8AC3E}">
        <p14:creationId xmlns:p14="http://schemas.microsoft.com/office/powerpoint/2010/main" val="2641449873"/>
      </p:ext>
    </p:extLst>
  </p:cSld>
  <p:clrMapOvr>
    <a:masterClrMapping/>
  </p:clrMapOvr>
  <mc:AlternateContent xmlns:mc="http://schemas.openxmlformats.org/markup-compatibility/2006" xmlns:p14="http://schemas.microsoft.com/office/powerpoint/2010/main">
    <mc:Choice Requires="p14">
      <p:transition spd="slow" p14:dur="2000" advClick="0" advTm="71250"/>
    </mc:Choice>
    <mc:Fallback xmlns="">
      <p:transition spd="slow" advClick="0" advTm="712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 Styles</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Something to Ponder</a:t>
            </a:r>
          </a:p>
          <a:p>
            <a:r>
              <a:rPr lang="en-US" sz="2200" dirty="0"/>
              <a:t>Where do you find yourself in the Venn diagram of behavior management styles? Are you strictly one type of style or do you find yourself split between two type or perhaps all three? What are some other benefits and drawbacks of your personal behavior management style?</a:t>
            </a:r>
          </a:p>
        </p:txBody>
      </p:sp>
      <p:pic>
        <p:nvPicPr>
          <p:cNvPr id="4" name="Recorded Sound">
            <a:hlinkClick r:id="" action="ppaction://media"/>
            <a:extLst>
              <a:ext uri="{FF2B5EF4-FFF2-40B4-BE49-F238E27FC236}">
                <a16:creationId xmlns:a16="http://schemas.microsoft.com/office/drawing/2014/main" xmlns="" id="{A17FA0EC-DAD3-4E20-8FB2-69B3CAF56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8177" y="6057508"/>
            <a:ext cx="406400" cy="406400"/>
          </a:xfrm>
          <a:prstGeom prst="rect">
            <a:avLst/>
          </a:prstGeom>
        </p:spPr>
      </p:pic>
    </p:spTree>
    <p:extLst>
      <p:ext uri="{BB962C8B-B14F-4D97-AF65-F5344CB8AC3E}">
        <p14:creationId xmlns:p14="http://schemas.microsoft.com/office/powerpoint/2010/main" val="2060026343"/>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lnSpcReduction="10000"/>
          </a:bodyPr>
          <a:lstStyle/>
          <a:p>
            <a:pPr marL="0" indent="0">
              <a:buNone/>
            </a:pPr>
            <a:r>
              <a:rPr lang="en-US" sz="2400" b="1" dirty="0"/>
              <a:t>Cooperative Discipline</a:t>
            </a:r>
          </a:p>
          <a:p>
            <a:r>
              <a:rPr lang="en-US" sz="2400" dirty="0"/>
              <a:t>Boston Public Schools (BPS) practice </a:t>
            </a:r>
            <a:r>
              <a:rPr lang="en-US" sz="2400" b="1" dirty="0"/>
              <a:t>Cooperative Discipline</a:t>
            </a:r>
            <a:r>
              <a:rPr lang="en-US" sz="2400" dirty="0"/>
              <a:t>, a system in which students and teachers work together to establish a safe classroom, provide all students with a sense of belonging, and turn all behavior mistakes into an opportunity for learning. In this system there are three steps to dealing with a student’s behavior: </a:t>
            </a:r>
            <a:r>
              <a:rPr lang="en-US" sz="2400" b="1" dirty="0"/>
              <a:t>prevention</a:t>
            </a:r>
            <a:r>
              <a:rPr lang="en-US" sz="2400" dirty="0"/>
              <a:t>, </a:t>
            </a:r>
            <a:r>
              <a:rPr lang="en-US" sz="2400" b="1" dirty="0"/>
              <a:t>recognition</a:t>
            </a:r>
            <a:r>
              <a:rPr lang="en-US" sz="2400" dirty="0"/>
              <a:t>, and </a:t>
            </a:r>
            <a:r>
              <a:rPr lang="en-US" sz="2400" b="1" dirty="0"/>
              <a:t>intervention</a:t>
            </a:r>
          </a:p>
        </p:txBody>
      </p:sp>
      <p:pic>
        <p:nvPicPr>
          <p:cNvPr id="4" name="Recorded Sound">
            <a:hlinkClick r:id="" action="ppaction://media"/>
            <a:extLst>
              <a:ext uri="{FF2B5EF4-FFF2-40B4-BE49-F238E27FC236}">
                <a16:creationId xmlns:a16="http://schemas.microsoft.com/office/drawing/2014/main" xmlns="" id="{4898F279-5156-47B3-A352-3586E51ED3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154" y="6057508"/>
            <a:ext cx="406400" cy="406400"/>
          </a:xfrm>
          <a:prstGeom prst="rect">
            <a:avLst/>
          </a:prstGeom>
        </p:spPr>
      </p:pic>
    </p:spTree>
    <p:extLst>
      <p:ext uri="{BB962C8B-B14F-4D97-AF65-F5344CB8AC3E}">
        <p14:creationId xmlns:p14="http://schemas.microsoft.com/office/powerpoint/2010/main" val="1531775725"/>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Prevention</a:t>
            </a:r>
          </a:p>
          <a:p>
            <a:r>
              <a:rPr lang="en-US" sz="2400" dirty="0"/>
              <a:t>In order to prevent misbehavior, a student needs to feel three things </a:t>
            </a:r>
          </a:p>
          <a:p>
            <a:pPr marL="914400" lvl="1" indent="-457200">
              <a:buFont typeface="+mj-lt"/>
              <a:buAutoNum type="arabicPeriod"/>
            </a:pPr>
            <a:r>
              <a:rPr lang="en-US" sz="2200" dirty="0"/>
              <a:t>Capable</a:t>
            </a:r>
          </a:p>
          <a:p>
            <a:pPr marL="914400" lvl="1" indent="-457200">
              <a:buFont typeface="+mj-lt"/>
              <a:buAutoNum type="arabicPeriod"/>
            </a:pPr>
            <a:r>
              <a:rPr lang="en-US" sz="2200" dirty="0"/>
              <a:t>Connected</a:t>
            </a:r>
          </a:p>
          <a:p>
            <a:pPr marL="914400" lvl="1" indent="-457200">
              <a:buFont typeface="+mj-lt"/>
              <a:buAutoNum type="arabicPeriod"/>
            </a:pPr>
            <a:r>
              <a:rPr lang="en-US" sz="2200" dirty="0"/>
              <a:t>Contributing</a:t>
            </a:r>
          </a:p>
        </p:txBody>
      </p:sp>
      <p:pic>
        <p:nvPicPr>
          <p:cNvPr id="4" name="Recorded Sound">
            <a:hlinkClick r:id="" action="ppaction://media"/>
            <a:extLst>
              <a:ext uri="{FF2B5EF4-FFF2-40B4-BE49-F238E27FC236}">
                <a16:creationId xmlns:a16="http://schemas.microsoft.com/office/drawing/2014/main" xmlns="" id="{B7D5C248-055C-46D7-B058-AFC7694772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0304" y="6057508"/>
            <a:ext cx="406400" cy="406400"/>
          </a:xfrm>
          <a:prstGeom prst="rect">
            <a:avLst/>
          </a:prstGeom>
        </p:spPr>
      </p:pic>
    </p:spTree>
    <p:extLst>
      <p:ext uri="{BB962C8B-B14F-4D97-AF65-F5344CB8AC3E}">
        <p14:creationId xmlns:p14="http://schemas.microsoft.com/office/powerpoint/2010/main" val="2527023350"/>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lnSpcReduction="10000"/>
          </a:bodyPr>
          <a:lstStyle/>
          <a:p>
            <a:pPr marL="0" indent="0">
              <a:buNone/>
            </a:pPr>
            <a:r>
              <a:rPr lang="en-US" sz="2400" b="1" dirty="0"/>
              <a:t>Prevention</a:t>
            </a:r>
          </a:p>
          <a:p>
            <a:r>
              <a:rPr lang="en-US" sz="2400" dirty="0"/>
              <a:t>A </a:t>
            </a:r>
            <a:r>
              <a:rPr lang="en-US" sz="2400" b="1" dirty="0"/>
              <a:t>capable</a:t>
            </a:r>
            <a:r>
              <a:rPr lang="en-US" sz="2400" dirty="0"/>
              <a:t> student feels as though they are able to meet the expectations that have been set for them</a:t>
            </a:r>
          </a:p>
          <a:p>
            <a:r>
              <a:rPr lang="en-US" sz="2400" dirty="0"/>
              <a:t>As a tutor you can make a student feel </a:t>
            </a:r>
            <a:r>
              <a:rPr lang="en-US" sz="2400" b="1" dirty="0"/>
              <a:t>capable</a:t>
            </a:r>
            <a:r>
              <a:rPr lang="en-US" sz="2400" dirty="0"/>
              <a:t> by:</a:t>
            </a:r>
          </a:p>
          <a:p>
            <a:pPr lvl="1"/>
            <a:r>
              <a:rPr lang="en-US" sz="2000" dirty="0"/>
              <a:t>Setting reachable, yet challenging, learning goals</a:t>
            </a:r>
          </a:p>
          <a:p>
            <a:pPr lvl="1"/>
            <a:r>
              <a:rPr lang="en-US" sz="2000" dirty="0"/>
              <a:t>Creating an environment where mistakes are treated as opportunities for growth</a:t>
            </a:r>
          </a:p>
          <a:p>
            <a:pPr lvl="1"/>
            <a:r>
              <a:rPr lang="en-US" sz="2000" dirty="0"/>
              <a:t>Building confidence in your students by focusing on improvement and past successes</a:t>
            </a:r>
          </a:p>
        </p:txBody>
      </p:sp>
      <p:pic>
        <p:nvPicPr>
          <p:cNvPr id="5" name="Recorded Sound">
            <a:hlinkClick r:id="" action="ppaction://media"/>
            <a:extLst>
              <a:ext uri="{FF2B5EF4-FFF2-40B4-BE49-F238E27FC236}">
                <a16:creationId xmlns:a16="http://schemas.microsoft.com/office/drawing/2014/main" xmlns="" id="{36FB41D1-5AC9-4EFA-865C-8FF861D2EB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3534" y="6057508"/>
            <a:ext cx="406400" cy="406400"/>
          </a:xfrm>
          <a:prstGeom prst="rect">
            <a:avLst/>
          </a:prstGeom>
        </p:spPr>
      </p:pic>
    </p:spTree>
    <p:extLst>
      <p:ext uri="{BB962C8B-B14F-4D97-AF65-F5344CB8AC3E}">
        <p14:creationId xmlns:p14="http://schemas.microsoft.com/office/powerpoint/2010/main" val="350516718"/>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Prevention</a:t>
            </a:r>
          </a:p>
          <a:p>
            <a:r>
              <a:rPr lang="en-US" sz="2400" dirty="0"/>
              <a:t>A </a:t>
            </a:r>
            <a:r>
              <a:rPr lang="en-US" sz="2400" b="1" dirty="0"/>
              <a:t>connected</a:t>
            </a:r>
            <a:r>
              <a:rPr lang="en-US" sz="2400" dirty="0"/>
              <a:t> student feels as though they can create genuine relationships with teachers and peers</a:t>
            </a:r>
          </a:p>
          <a:p>
            <a:r>
              <a:rPr lang="en-US" sz="2400" dirty="0"/>
              <a:t>As a tutor you can make a student feel </a:t>
            </a:r>
            <a:r>
              <a:rPr lang="en-US" sz="2400" b="1" dirty="0"/>
              <a:t>connected</a:t>
            </a:r>
            <a:r>
              <a:rPr lang="en-US" sz="2400" dirty="0"/>
              <a:t> by:</a:t>
            </a:r>
          </a:p>
          <a:p>
            <a:pPr lvl="1"/>
            <a:r>
              <a:rPr lang="en-US" sz="2000" dirty="0"/>
              <a:t>Showing appreciation through verbal praise or written notes</a:t>
            </a:r>
          </a:p>
          <a:p>
            <a:pPr lvl="1"/>
            <a:r>
              <a:rPr lang="en-US" sz="2000" dirty="0"/>
              <a:t>Forming authentic relationships through simple acts of kindness</a:t>
            </a:r>
          </a:p>
          <a:p>
            <a:pPr lvl="1"/>
            <a:r>
              <a:rPr lang="en-US" sz="2000" dirty="0"/>
              <a:t>Accepting all students, regardless of past misbehaviors</a:t>
            </a:r>
          </a:p>
        </p:txBody>
      </p:sp>
      <p:pic>
        <p:nvPicPr>
          <p:cNvPr id="4" name="Recorded Sound">
            <a:hlinkClick r:id="" action="ppaction://media"/>
            <a:extLst>
              <a:ext uri="{FF2B5EF4-FFF2-40B4-BE49-F238E27FC236}">
                <a16:creationId xmlns:a16="http://schemas.microsoft.com/office/drawing/2014/main" xmlns="" id="{DC9FF699-AA05-4204-999F-A62354CFC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0856" y="6057508"/>
            <a:ext cx="406400" cy="406400"/>
          </a:xfrm>
          <a:prstGeom prst="rect">
            <a:avLst/>
          </a:prstGeom>
        </p:spPr>
      </p:pic>
    </p:spTree>
    <p:extLst>
      <p:ext uri="{BB962C8B-B14F-4D97-AF65-F5344CB8AC3E}">
        <p14:creationId xmlns:p14="http://schemas.microsoft.com/office/powerpoint/2010/main" val="3433133033"/>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92500"/>
          </a:bodyPr>
          <a:lstStyle/>
          <a:p>
            <a:pPr marL="0" indent="0">
              <a:buNone/>
            </a:pPr>
            <a:r>
              <a:rPr lang="en-US" sz="2400" b="1" dirty="0"/>
              <a:t>Prevention</a:t>
            </a:r>
          </a:p>
          <a:p>
            <a:r>
              <a:rPr lang="en-US" sz="2400" dirty="0"/>
              <a:t>A </a:t>
            </a:r>
            <a:r>
              <a:rPr lang="en-US" sz="2400" b="1" dirty="0"/>
              <a:t>contributing</a:t>
            </a:r>
            <a:r>
              <a:rPr lang="en-US" sz="2400" dirty="0"/>
              <a:t> student feels as though they are making a difference in their classroom</a:t>
            </a:r>
          </a:p>
          <a:p>
            <a:r>
              <a:rPr lang="en-US" sz="2400" dirty="0"/>
              <a:t>As a tutor you can make a student feel that they are </a:t>
            </a:r>
            <a:r>
              <a:rPr lang="en-US" sz="2400" b="1" dirty="0"/>
              <a:t>contributing </a:t>
            </a:r>
            <a:r>
              <a:rPr lang="en-US" sz="2400" dirty="0"/>
              <a:t>by:</a:t>
            </a:r>
          </a:p>
          <a:p>
            <a:pPr lvl="1"/>
            <a:r>
              <a:rPr lang="en-US" sz="2000" dirty="0"/>
              <a:t>Encouraging peer tutoring among students</a:t>
            </a:r>
          </a:p>
          <a:p>
            <a:pPr lvl="1"/>
            <a:r>
              <a:rPr lang="en-US" sz="2000" dirty="0"/>
              <a:t>Asking for suggestions when a decision needs to be made</a:t>
            </a:r>
          </a:p>
          <a:p>
            <a:pPr lvl="1"/>
            <a:r>
              <a:rPr lang="en-US" sz="2000" dirty="0"/>
              <a:t>Hold class meetings to involve students in their learning community</a:t>
            </a:r>
          </a:p>
        </p:txBody>
      </p:sp>
      <p:pic>
        <p:nvPicPr>
          <p:cNvPr id="4" name="Recorded Sound">
            <a:hlinkClick r:id="" action="ppaction://media"/>
            <a:extLst>
              <a:ext uri="{FF2B5EF4-FFF2-40B4-BE49-F238E27FC236}">
                <a16:creationId xmlns:a16="http://schemas.microsoft.com/office/drawing/2014/main" xmlns="" id="{CD6C5D13-0914-476A-986B-BDFB239FE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0856" y="6057508"/>
            <a:ext cx="406400" cy="406400"/>
          </a:xfrm>
          <a:prstGeom prst="rect">
            <a:avLst/>
          </a:prstGeom>
        </p:spPr>
      </p:pic>
    </p:spTree>
    <p:extLst>
      <p:ext uri="{BB962C8B-B14F-4D97-AF65-F5344CB8AC3E}">
        <p14:creationId xmlns:p14="http://schemas.microsoft.com/office/powerpoint/2010/main" val="729609712"/>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Something to Ponder</a:t>
            </a:r>
          </a:p>
          <a:p>
            <a:r>
              <a:rPr lang="en-US" sz="2200" dirty="0"/>
              <a:t>Think back to when you were the age of your students. In your classroom, did you feel capable, connected, and contributing? If not, how did you feel as a student? As a tutor, how can you prevent misbehavior using the Three C’s?</a:t>
            </a:r>
          </a:p>
        </p:txBody>
      </p:sp>
      <p:pic>
        <p:nvPicPr>
          <p:cNvPr id="4" name="Recorded Sound">
            <a:hlinkClick r:id="" action="ppaction://media"/>
            <a:extLst>
              <a:ext uri="{FF2B5EF4-FFF2-40B4-BE49-F238E27FC236}">
                <a16:creationId xmlns:a16="http://schemas.microsoft.com/office/drawing/2014/main" xmlns="" id="{5B58D8C6-30DE-4A0A-B9F9-D4A8790BC3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1879" y="6057508"/>
            <a:ext cx="406400" cy="406400"/>
          </a:xfrm>
          <a:prstGeom prst="rect">
            <a:avLst/>
          </a:prstGeom>
        </p:spPr>
      </p:pic>
    </p:spTree>
    <p:extLst>
      <p:ext uri="{BB962C8B-B14F-4D97-AF65-F5344CB8AC3E}">
        <p14:creationId xmlns:p14="http://schemas.microsoft.com/office/powerpoint/2010/main" val="2802279003"/>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495D5-D597-473D-80EB-56766B3869F4}"/>
              </a:ext>
            </a:extLst>
          </p:cNvPr>
          <p:cNvSpPr>
            <a:spLocks noGrp="1"/>
          </p:cNvSpPr>
          <p:nvPr>
            <p:ph type="title"/>
          </p:nvPr>
        </p:nvSpPr>
        <p:spPr/>
        <p:txBody>
          <a:bodyPr/>
          <a:lstStyle/>
          <a:p>
            <a:r>
              <a:rPr lang="en-US" sz="2800" b="1" dirty="0"/>
              <a:t>The Pygmalion Effect and Understanding Your Student Using the Asset Based Approach</a:t>
            </a:r>
            <a:endParaRPr lang="en-US" sz="2800" dirty="0"/>
          </a:p>
        </p:txBody>
      </p:sp>
      <p:pic>
        <p:nvPicPr>
          <p:cNvPr id="3" name="xQ6wr6vRfGo">
            <a:hlinkClick r:id="" action="ppaction://media"/>
            <a:extLst>
              <a:ext uri="{FF2B5EF4-FFF2-40B4-BE49-F238E27FC236}">
                <a16:creationId xmlns:a16="http://schemas.microsoft.com/office/drawing/2014/main" xmlns="" id="{F733264A-A960-499D-815C-DC858EA727A1}"/>
              </a:ext>
            </a:extLst>
          </p:cNvPr>
          <p:cNvPicPr>
            <a:picLocks noRot="1" noChangeAspect="1"/>
          </p:cNvPicPr>
          <p:nvPr>
            <a:videoFile r:link="rId1"/>
          </p:nvPr>
        </p:nvPicPr>
        <p:blipFill>
          <a:blip r:embed="rId4"/>
          <a:stretch>
            <a:fillRect/>
          </a:stretch>
        </p:blipFill>
        <p:spPr>
          <a:xfrm>
            <a:off x="3216476" y="2379716"/>
            <a:ext cx="5626582" cy="4219937"/>
          </a:xfrm>
          <a:prstGeom prst="rect">
            <a:avLst/>
          </a:prstGeom>
        </p:spPr>
      </p:pic>
    </p:spTree>
    <p:extLst>
      <p:ext uri="{BB962C8B-B14F-4D97-AF65-F5344CB8AC3E}">
        <p14:creationId xmlns:p14="http://schemas.microsoft.com/office/powerpoint/2010/main" val="2854547527"/>
      </p:ext>
    </p:extLst>
  </p:cSld>
  <p:clrMapOvr>
    <a:masterClrMapping/>
  </p:clrMapOvr>
  <mc:AlternateContent xmlns:mc="http://schemas.openxmlformats.org/markup-compatibility/2006" xmlns:p14="http://schemas.microsoft.com/office/powerpoint/2010/main">
    <mc:Choice Requires="p14">
      <p:transition spd="slow" p14:dur="2000" advClick="0" advTm="78000"/>
    </mc:Choice>
    <mc:Fallback xmlns="">
      <p:transition spd="slow" advClick="0"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Behavior Management</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Next Steps</a:t>
            </a:r>
          </a:p>
          <a:p>
            <a:r>
              <a:rPr lang="en-US" sz="2200" dirty="0"/>
              <a:t>In the in-person training session, you will learn how to recognize underlying causes of misbehavior and the proper techniques to intervene after a misbehavior occurs.</a:t>
            </a:r>
          </a:p>
        </p:txBody>
      </p:sp>
      <p:pic>
        <p:nvPicPr>
          <p:cNvPr id="4" name="Recorded Sound">
            <a:hlinkClick r:id="" action="ppaction://media"/>
            <a:extLst>
              <a:ext uri="{FF2B5EF4-FFF2-40B4-BE49-F238E27FC236}">
                <a16:creationId xmlns:a16="http://schemas.microsoft.com/office/drawing/2014/main" xmlns="" id="{D10243CF-A4E2-49B0-8CD4-97A408697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8259" y="6057508"/>
            <a:ext cx="406400" cy="406400"/>
          </a:xfrm>
          <a:prstGeom prst="rect">
            <a:avLst/>
          </a:prstGeom>
        </p:spPr>
      </p:pic>
    </p:spTree>
    <p:extLst>
      <p:ext uri="{BB962C8B-B14F-4D97-AF65-F5344CB8AC3E}">
        <p14:creationId xmlns:p14="http://schemas.microsoft.com/office/powerpoint/2010/main" val="2398794969"/>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PBHA-Wide Rules</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Overview:</a:t>
            </a:r>
          </a:p>
          <a:p>
            <a:pPr>
              <a:lnSpc>
                <a:spcPct val="150000"/>
              </a:lnSpc>
            </a:pPr>
            <a:r>
              <a:rPr lang="en-US" sz="2200" dirty="0"/>
              <a:t>The PBHA-Wide rules are in place to ensure a safe and transformative experience for all students, families, tutors, and staff.</a:t>
            </a:r>
          </a:p>
        </p:txBody>
      </p:sp>
      <p:pic>
        <p:nvPicPr>
          <p:cNvPr id="4" name="Recorded Sound">
            <a:hlinkClick r:id="" action="ppaction://media"/>
            <a:extLst>
              <a:ext uri="{FF2B5EF4-FFF2-40B4-BE49-F238E27FC236}">
                <a16:creationId xmlns:a16="http://schemas.microsoft.com/office/drawing/2014/main" xmlns="" id="{3F44CE54-771C-405A-93B8-5A064CB366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6132" y="6057508"/>
            <a:ext cx="406400" cy="406400"/>
          </a:xfrm>
          <a:prstGeom prst="rect">
            <a:avLst/>
          </a:prstGeom>
        </p:spPr>
      </p:pic>
    </p:spTree>
    <p:extLst>
      <p:ext uri="{BB962C8B-B14F-4D97-AF65-F5344CB8AC3E}">
        <p14:creationId xmlns:p14="http://schemas.microsoft.com/office/powerpoint/2010/main" val="3249342438"/>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PBHA-Wide Rules</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92500"/>
          </a:bodyPr>
          <a:lstStyle/>
          <a:p>
            <a:pPr>
              <a:lnSpc>
                <a:spcPct val="150000"/>
              </a:lnSpc>
            </a:pPr>
            <a:r>
              <a:rPr lang="en-US" sz="2200" dirty="0"/>
              <a:t>Safety is </a:t>
            </a:r>
            <a:r>
              <a:rPr lang="en-US" sz="2200" b="1" dirty="0"/>
              <a:t>everyone’s concern</a:t>
            </a:r>
          </a:p>
          <a:p>
            <a:pPr>
              <a:lnSpc>
                <a:spcPct val="150000"/>
              </a:lnSpc>
            </a:pPr>
            <a:r>
              <a:rPr lang="en-US" sz="2200" dirty="0"/>
              <a:t>Children should never be </a:t>
            </a:r>
            <a:r>
              <a:rPr lang="en-US" sz="2200" b="1" dirty="0"/>
              <a:t>unsupervised</a:t>
            </a:r>
          </a:p>
          <a:p>
            <a:pPr>
              <a:lnSpc>
                <a:spcPct val="150000"/>
              </a:lnSpc>
            </a:pPr>
            <a:r>
              <a:rPr lang="en-US" sz="2200" dirty="0"/>
              <a:t>You should never be </a:t>
            </a:r>
            <a:r>
              <a:rPr lang="en-US" sz="2200" b="1" dirty="0"/>
              <a:t>alone</a:t>
            </a:r>
            <a:r>
              <a:rPr lang="en-US" sz="2200" dirty="0"/>
              <a:t> in a room with a child</a:t>
            </a:r>
          </a:p>
          <a:p>
            <a:pPr>
              <a:lnSpc>
                <a:spcPct val="150000"/>
              </a:lnSpc>
            </a:pPr>
            <a:r>
              <a:rPr lang="en-US" sz="2200" dirty="0"/>
              <a:t>Communicate! If something happens</a:t>
            </a:r>
            <a:r>
              <a:rPr lang="en-US" sz="2200" b="1" dirty="0"/>
              <a:t>, tell your director</a:t>
            </a:r>
          </a:p>
          <a:p>
            <a:pPr>
              <a:lnSpc>
                <a:spcPct val="150000"/>
              </a:lnSpc>
            </a:pPr>
            <a:r>
              <a:rPr lang="en-US" sz="2200" dirty="0"/>
              <a:t>Always remember the </a:t>
            </a:r>
            <a:r>
              <a:rPr lang="en-US" sz="2200" b="1" dirty="0"/>
              <a:t>mom rule</a:t>
            </a:r>
            <a:r>
              <a:rPr lang="en-US" sz="2200" dirty="0"/>
              <a:t>. Ask yourself “If a student’s mother were here, would they approve of my actions as a tutor?”</a:t>
            </a:r>
          </a:p>
        </p:txBody>
      </p:sp>
      <p:pic>
        <p:nvPicPr>
          <p:cNvPr id="4" name="Recorded Sound">
            <a:hlinkClick r:id="" action="ppaction://media"/>
            <a:extLst>
              <a:ext uri="{FF2B5EF4-FFF2-40B4-BE49-F238E27FC236}">
                <a16:creationId xmlns:a16="http://schemas.microsoft.com/office/drawing/2014/main" xmlns="" id="{66209DAC-42D1-476D-9C94-6E4DC8ED93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9281" y="6057508"/>
            <a:ext cx="406400" cy="406400"/>
          </a:xfrm>
          <a:prstGeom prst="rect">
            <a:avLst/>
          </a:prstGeom>
        </p:spPr>
      </p:pic>
    </p:spTree>
    <p:extLst>
      <p:ext uri="{BB962C8B-B14F-4D97-AF65-F5344CB8AC3E}">
        <p14:creationId xmlns:p14="http://schemas.microsoft.com/office/powerpoint/2010/main" val="1203087440"/>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Mandated Reporting</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lnSpc>
                <a:spcPct val="150000"/>
              </a:lnSpc>
              <a:buNone/>
            </a:pPr>
            <a:r>
              <a:rPr lang="en-US" sz="2400" b="1" dirty="0"/>
              <a:t>Overview:</a:t>
            </a:r>
          </a:p>
          <a:p>
            <a:pPr>
              <a:lnSpc>
                <a:spcPct val="150000"/>
              </a:lnSpc>
            </a:pPr>
            <a:r>
              <a:rPr lang="en-US" sz="2200" dirty="0"/>
              <a:t>As a tutor, you will have an opportunity to get to you know your students very well. Sometimes, you will encounter situations with your student that requires immediate attention and can result in a call to the Department of Children and Families</a:t>
            </a:r>
          </a:p>
        </p:txBody>
      </p:sp>
      <p:pic>
        <p:nvPicPr>
          <p:cNvPr id="4" name="Recorded Sound">
            <a:hlinkClick r:id="" action="ppaction://media"/>
            <a:extLst>
              <a:ext uri="{FF2B5EF4-FFF2-40B4-BE49-F238E27FC236}">
                <a16:creationId xmlns:a16="http://schemas.microsoft.com/office/drawing/2014/main" xmlns="" id="{4DE576FB-2990-4160-9A35-3F03F9908A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7316" y="6057508"/>
            <a:ext cx="406400" cy="406400"/>
          </a:xfrm>
          <a:prstGeom prst="rect">
            <a:avLst/>
          </a:prstGeom>
        </p:spPr>
      </p:pic>
    </p:spTree>
    <p:extLst>
      <p:ext uri="{BB962C8B-B14F-4D97-AF65-F5344CB8AC3E}">
        <p14:creationId xmlns:p14="http://schemas.microsoft.com/office/powerpoint/2010/main" val="3527182065"/>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Mandated Reporting</a:t>
            </a:r>
            <a:endParaRPr lang="en-US" sz="4400" b="1" dirty="0"/>
          </a:p>
        </p:txBody>
      </p:sp>
      <p:graphicFrame>
        <p:nvGraphicFramePr>
          <p:cNvPr id="7" name="Content Placeholder 6">
            <a:extLst>
              <a:ext uri="{FF2B5EF4-FFF2-40B4-BE49-F238E27FC236}">
                <a16:creationId xmlns:a16="http://schemas.microsoft.com/office/drawing/2014/main" xmlns="" id="{E3D7F163-C1ED-40DB-9942-B2F3EB05352A}"/>
              </a:ext>
            </a:extLst>
          </p:cNvPr>
          <p:cNvGraphicFramePr>
            <a:graphicFrameLocks noGrp="1"/>
          </p:cNvGraphicFramePr>
          <p:nvPr>
            <p:ph idx="1"/>
            <p:extLst>
              <p:ext uri="{D42A27DB-BD31-4B8C-83A1-F6EECF244321}">
                <p14:modId xmlns:p14="http://schemas.microsoft.com/office/powerpoint/2010/main" val="3660321124"/>
              </p:ext>
            </p:extLst>
          </p:nvPr>
        </p:nvGraphicFramePr>
        <p:xfrm>
          <a:off x="1284908" y="3423920"/>
          <a:ext cx="8761413" cy="1559560"/>
        </p:xfrm>
        <a:graphic>
          <a:graphicData uri="http://schemas.openxmlformats.org/drawingml/2006/table">
            <a:tbl>
              <a:tblPr firstRow="1" bandRow="1">
                <a:tableStyleId>{5C22544A-7EE6-4342-B048-85BDC9FD1C3A}</a:tableStyleId>
              </a:tblPr>
              <a:tblGrid>
                <a:gridCol w="2920471">
                  <a:extLst>
                    <a:ext uri="{9D8B030D-6E8A-4147-A177-3AD203B41FA5}">
                      <a16:colId xmlns:a16="http://schemas.microsoft.com/office/drawing/2014/main" xmlns="" val="3937327094"/>
                    </a:ext>
                  </a:extLst>
                </a:gridCol>
                <a:gridCol w="2920471">
                  <a:extLst>
                    <a:ext uri="{9D8B030D-6E8A-4147-A177-3AD203B41FA5}">
                      <a16:colId xmlns:a16="http://schemas.microsoft.com/office/drawing/2014/main" xmlns="" val="1686532809"/>
                    </a:ext>
                  </a:extLst>
                </a:gridCol>
                <a:gridCol w="2920471">
                  <a:extLst>
                    <a:ext uri="{9D8B030D-6E8A-4147-A177-3AD203B41FA5}">
                      <a16:colId xmlns:a16="http://schemas.microsoft.com/office/drawing/2014/main" xmlns="" val="1189401082"/>
                    </a:ext>
                  </a:extLst>
                </a:gridCol>
              </a:tblGrid>
              <a:tr h="370840">
                <a:tc>
                  <a:txBody>
                    <a:bodyPr/>
                    <a:lstStyle/>
                    <a:p>
                      <a:pPr algn="ctr"/>
                      <a:r>
                        <a:rPr lang="en-US" dirty="0">
                          <a:solidFill>
                            <a:schemeClr val="tx1"/>
                          </a:solidFill>
                        </a:rPr>
                        <a:t>Physical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dirty="0">
                          <a:solidFill>
                            <a:schemeClr val="tx1"/>
                          </a:solidFill>
                        </a:rPr>
                        <a:t>Sexual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dirty="0">
                          <a:solidFill>
                            <a:schemeClr val="tx1"/>
                          </a:solidFill>
                        </a:rPr>
                        <a:t>Physical Neglect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654748987"/>
                  </a:ext>
                </a:extLst>
              </a:tr>
              <a:tr h="370840">
                <a:tc>
                  <a:txBody>
                    <a:bodyPr/>
                    <a:lstStyle/>
                    <a:p>
                      <a:pPr marL="285750" indent="-285750">
                        <a:buFont typeface="Arial" panose="020B0604020202020204" pitchFamily="34" charset="0"/>
                        <a:buChar char="•"/>
                      </a:pPr>
                      <a:r>
                        <a:rPr lang="en-US" dirty="0"/>
                        <a:t>Inexplicable injuries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dirty="0"/>
                        <a:t>Early, overt sexual knowledge</a:t>
                      </a:r>
                    </a:p>
                    <a:p>
                      <a:pPr marL="285750" indent="-285750">
                        <a:buFont typeface="Arial" panose="020B0604020202020204" pitchFamily="34" charset="0"/>
                        <a:buChar char="•"/>
                      </a:pPr>
                      <a:r>
                        <a:rPr lang="en-US" dirty="0"/>
                        <a:t>Extreme withdrawal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dirty="0"/>
                        <a:t>Consistent hunger</a:t>
                      </a:r>
                    </a:p>
                    <a:p>
                      <a:pPr marL="285750" indent="-285750">
                        <a:buFont typeface="Arial" panose="020B0604020202020204" pitchFamily="34" charset="0"/>
                        <a:buChar char="•"/>
                      </a:pPr>
                      <a:r>
                        <a:rPr lang="en-US" dirty="0"/>
                        <a:t>Poor hygiene</a:t>
                      </a:r>
                    </a:p>
                    <a:p>
                      <a:pPr marL="285750" indent="-285750">
                        <a:buFont typeface="Arial" panose="020B0604020202020204" pitchFamily="34" charset="0"/>
                        <a:buChar char="•"/>
                      </a:pPr>
                      <a:r>
                        <a:rPr lang="en-US" dirty="0"/>
                        <a:t>Frequent absences from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04498756"/>
                  </a:ext>
                </a:extLst>
              </a:tr>
            </a:tbl>
          </a:graphicData>
        </a:graphic>
      </p:graphicFrame>
      <p:sp>
        <p:nvSpPr>
          <p:cNvPr id="8" name="Content Placeholder 2">
            <a:extLst>
              <a:ext uri="{FF2B5EF4-FFF2-40B4-BE49-F238E27FC236}">
                <a16:creationId xmlns:a16="http://schemas.microsoft.com/office/drawing/2014/main" xmlns="" id="{720FC88B-BC5A-442C-BE51-57001B7CC17D}"/>
              </a:ext>
            </a:extLst>
          </p:cNvPr>
          <p:cNvSpPr txBox="1">
            <a:spLocks/>
          </p:cNvSpPr>
          <p:nvPr/>
        </p:nvSpPr>
        <p:spPr>
          <a:xfrm>
            <a:off x="1154953" y="2641208"/>
            <a:ext cx="8761412"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150000"/>
              </a:lnSpc>
              <a:buFont typeface="Wingdings 3" charset="2"/>
              <a:buNone/>
            </a:pPr>
            <a:r>
              <a:rPr lang="en-US" sz="2400" b="1" dirty="0"/>
              <a:t>Signs of Abuse and Neglect</a:t>
            </a:r>
          </a:p>
        </p:txBody>
      </p:sp>
      <p:pic>
        <p:nvPicPr>
          <p:cNvPr id="9" name="Recorded Sound">
            <a:hlinkClick r:id="" action="ppaction://media"/>
            <a:extLst>
              <a:ext uri="{FF2B5EF4-FFF2-40B4-BE49-F238E27FC236}">
                <a16:creationId xmlns:a16="http://schemas.microsoft.com/office/drawing/2014/main" xmlns="" id="{4A23FE7D-4D43-4FAC-8663-85616136DB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8177" y="6057508"/>
            <a:ext cx="406400" cy="406400"/>
          </a:xfrm>
          <a:prstGeom prst="rect">
            <a:avLst/>
          </a:prstGeom>
        </p:spPr>
      </p:pic>
    </p:spTree>
    <p:extLst>
      <p:ext uri="{BB962C8B-B14F-4D97-AF65-F5344CB8AC3E}">
        <p14:creationId xmlns:p14="http://schemas.microsoft.com/office/powerpoint/2010/main" val="2887459737"/>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Mandated Reporting</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77500" lnSpcReduction="20000"/>
          </a:bodyPr>
          <a:lstStyle/>
          <a:p>
            <a:pPr marL="0" indent="0">
              <a:lnSpc>
                <a:spcPct val="150000"/>
              </a:lnSpc>
              <a:buNone/>
            </a:pPr>
            <a:r>
              <a:rPr lang="en-US" sz="2400" b="1" dirty="0"/>
              <a:t>If you suspect abuse:</a:t>
            </a:r>
          </a:p>
          <a:p>
            <a:pPr marL="457200" indent="-457200">
              <a:lnSpc>
                <a:spcPct val="150000"/>
              </a:lnSpc>
              <a:buFont typeface="+mj-lt"/>
              <a:buAutoNum type="arabicPeriod"/>
            </a:pPr>
            <a:r>
              <a:rPr lang="en-US" sz="2300" dirty="0"/>
              <a:t>If you encounter signs of abuse or neglect, </a:t>
            </a:r>
            <a:r>
              <a:rPr lang="en-US" sz="2300" b="1" dirty="0"/>
              <a:t>make a record</a:t>
            </a:r>
          </a:p>
          <a:p>
            <a:pPr marL="457200" indent="-457200">
              <a:lnSpc>
                <a:spcPct val="150000"/>
              </a:lnSpc>
              <a:buFont typeface="+mj-lt"/>
              <a:buAutoNum type="arabicPeriod"/>
            </a:pPr>
            <a:r>
              <a:rPr lang="en-US" sz="2300" dirty="0"/>
              <a:t>Talk to your </a:t>
            </a:r>
            <a:r>
              <a:rPr lang="en-US" sz="2300" b="1" dirty="0"/>
              <a:t>director</a:t>
            </a:r>
            <a:r>
              <a:rPr lang="en-US" sz="2300" dirty="0"/>
              <a:t> (and no one else) about your suspicions</a:t>
            </a:r>
          </a:p>
          <a:p>
            <a:pPr marL="457200" indent="-457200">
              <a:lnSpc>
                <a:spcPct val="150000"/>
              </a:lnSpc>
              <a:buFont typeface="+mj-lt"/>
              <a:buAutoNum type="arabicPeriod"/>
            </a:pPr>
            <a:r>
              <a:rPr lang="en-US" sz="2300" dirty="0"/>
              <a:t>You and your director will </a:t>
            </a:r>
            <a:r>
              <a:rPr lang="en-US" sz="2300" b="1" dirty="0"/>
              <a:t>work with PBHA professional staff </a:t>
            </a:r>
            <a:r>
              <a:rPr lang="en-US" sz="2300" dirty="0"/>
              <a:t>to decide whether there is sufficient evidence to warrant a report to DCF (Department of Children and Families)</a:t>
            </a:r>
          </a:p>
          <a:p>
            <a:pPr marL="457200" indent="-457200">
              <a:lnSpc>
                <a:spcPct val="150000"/>
              </a:lnSpc>
              <a:buFont typeface="+mj-lt"/>
              <a:buAutoNum type="arabicPeriod"/>
            </a:pPr>
            <a:r>
              <a:rPr lang="en-US" sz="2300" dirty="0"/>
              <a:t>If a call is made, DCF will investigate and </a:t>
            </a:r>
            <a:r>
              <a:rPr lang="en-US" sz="2300" b="1" dirty="0"/>
              <a:t>provide support to the family</a:t>
            </a:r>
          </a:p>
        </p:txBody>
      </p:sp>
      <p:pic>
        <p:nvPicPr>
          <p:cNvPr id="4" name="Recorded Sound">
            <a:hlinkClick r:id="" action="ppaction://media"/>
            <a:extLst>
              <a:ext uri="{FF2B5EF4-FFF2-40B4-BE49-F238E27FC236}">
                <a16:creationId xmlns:a16="http://schemas.microsoft.com/office/drawing/2014/main" xmlns="" id="{B13E2DE7-1916-4605-BF17-B63111F6FE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6684" y="6057508"/>
            <a:ext cx="406400" cy="406400"/>
          </a:xfrm>
          <a:prstGeom prst="rect">
            <a:avLst/>
          </a:prstGeom>
        </p:spPr>
      </p:pic>
    </p:spTree>
    <p:extLst>
      <p:ext uri="{BB962C8B-B14F-4D97-AF65-F5344CB8AC3E}">
        <p14:creationId xmlns:p14="http://schemas.microsoft.com/office/powerpoint/2010/main" val="1764100356"/>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solidFill>
                  <a:srgbClr val="EBEBEB"/>
                </a:solidFill>
              </a:rPr>
              <a:t>Mandated Reporting</a:t>
            </a:r>
            <a:endParaRPr lang="en-US" sz="4400" b="1"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92500"/>
          </a:bodyPr>
          <a:lstStyle/>
          <a:p>
            <a:pPr marL="0" indent="0">
              <a:lnSpc>
                <a:spcPct val="150000"/>
              </a:lnSpc>
              <a:buNone/>
            </a:pPr>
            <a:r>
              <a:rPr lang="en-US" sz="2400" b="1" dirty="0"/>
              <a:t>If your tutee tells you they are being abused or neglected</a:t>
            </a:r>
          </a:p>
          <a:p>
            <a:pPr>
              <a:lnSpc>
                <a:spcPct val="150000"/>
              </a:lnSpc>
            </a:pPr>
            <a:r>
              <a:rPr lang="en-US" sz="2200" dirty="0"/>
              <a:t>Inform the child that you </a:t>
            </a:r>
            <a:r>
              <a:rPr lang="en-US" sz="2200" b="1" dirty="0"/>
              <a:t>cannot keep the information a secret</a:t>
            </a:r>
          </a:p>
          <a:p>
            <a:pPr>
              <a:lnSpc>
                <a:spcPct val="150000"/>
              </a:lnSpc>
            </a:pPr>
            <a:r>
              <a:rPr lang="en-US" sz="2200" dirty="0"/>
              <a:t>Don’t ask </a:t>
            </a:r>
            <a:r>
              <a:rPr lang="en-US" sz="2200" b="1" dirty="0"/>
              <a:t>leading questions</a:t>
            </a:r>
          </a:p>
          <a:p>
            <a:pPr>
              <a:lnSpc>
                <a:spcPct val="150000"/>
              </a:lnSpc>
            </a:pPr>
            <a:r>
              <a:rPr lang="en-US" sz="2200" dirty="0"/>
              <a:t>Don’t try to be a </a:t>
            </a:r>
            <a:r>
              <a:rPr lang="en-US" sz="2200" b="1" dirty="0"/>
              <a:t>psychiatrist</a:t>
            </a:r>
          </a:p>
          <a:p>
            <a:pPr>
              <a:lnSpc>
                <a:spcPct val="150000"/>
              </a:lnSpc>
            </a:pPr>
            <a:r>
              <a:rPr lang="en-US" sz="2200" b="1" dirty="0"/>
              <a:t>Affirm</a:t>
            </a:r>
            <a:r>
              <a:rPr lang="en-US" sz="2200" dirty="0"/>
              <a:t> their feelings and emotions</a:t>
            </a:r>
          </a:p>
        </p:txBody>
      </p:sp>
      <p:pic>
        <p:nvPicPr>
          <p:cNvPr id="4" name="Recorded Sound">
            <a:hlinkClick r:id="" action="ppaction://media"/>
            <a:extLst>
              <a:ext uri="{FF2B5EF4-FFF2-40B4-BE49-F238E27FC236}">
                <a16:creationId xmlns:a16="http://schemas.microsoft.com/office/drawing/2014/main" xmlns="" id="{D159A9F0-6C72-4110-991F-9B6239C67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2430" y="6057508"/>
            <a:ext cx="406400" cy="406400"/>
          </a:xfrm>
          <a:prstGeom prst="rect">
            <a:avLst/>
          </a:prstGeom>
        </p:spPr>
      </p:pic>
    </p:spTree>
    <p:extLst>
      <p:ext uri="{BB962C8B-B14F-4D97-AF65-F5344CB8AC3E}">
        <p14:creationId xmlns:p14="http://schemas.microsoft.com/office/powerpoint/2010/main" val="3589908755"/>
      </p:ext>
    </p:extLst>
  </p:cSld>
  <p:clrMapOvr>
    <a:masterClrMapping/>
  </p:clrMapOvr>
  <mc:AlternateContent xmlns:mc="http://schemas.openxmlformats.org/markup-compatibility/2006" xmlns:p14="http://schemas.microsoft.com/office/powerpoint/2010/main">
    <mc:Choice Requires="p14">
      <p:transition spd="slow" p14:dur="2000" advClick="0" advTm="11250"/>
    </mc:Choice>
    <mc:Fallback xmlns="">
      <p:transition spd="slow" advClick="0" advTm="1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Conclusion</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Next Steps</a:t>
            </a:r>
          </a:p>
          <a:p>
            <a:r>
              <a:rPr lang="en-US" sz="2400" b="1" dirty="0"/>
              <a:t>Reach out to your director to confirm your training completion and to discuss logistics about beginning tutoring</a:t>
            </a:r>
          </a:p>
          <a:p>
            <a:r>
              <a:rPr lang="en-US" sz="2400" b="1" dirty="0"/>
              <a:t>Email </a:t>
            </a:r>
            <a:r>
              <a:rPr lang="en-US" sz="2400" b="1" dirty="0">
                <a:hlinkClick r:id="rId5"/>
              </a:rPr>
              <a:t>sdc@pbha.org</a:t>
            </a:r>
            <a:r>
              <a:rPr lang="en-US" sz="2400" b="1" dirty="0"/>
              <a:t> to sign up for Part 2 of PBHA’s Tutor Certificate</a:t>
            </a:r>
          </a:p>
          <a:p>
            <a:r>
              <a:rPr lang="en-US" sz="2400" b="1" dirty="0"/>
              <a:t>Send any content questions or follow up questions about this training to </a:t>
            </a:r>
            <a:r>
              <a:rPr lang="en-US" sz="2400" b="1" dirty="0">
                <a:hlinkClick r:id="rId6"/>
              </a:rPr>
              <a:t>tutorcertificate@pbha.org</a:t>
            </a:r>
            <a:r>
              <a:rPr lang="en-US" sz="2400" b="1" dirty="0"/>
              <a:t> </a:t>
            </a:r>
          </a:p>
          <a:p>
            <a:endParaRPr lang="en-US" sz="2400" b="1" dirty="0"/>
          </a:p>
          <a:p>
            <a:endParaRPr lang="en-US" sz="2000" dirty="0"/>
          </a:p>
        </p:txBody>
      </p:sp>
      <p:pic>
        <p:nvPicPr>
          <p:cNvPr id="4" name="Recorded Sound">
            <a:hlinkClick r:id="" action="ppaction://media"/>
            <a:extLst>
              <a:ext uri="{FF2B5EF4-FFF2-40B4-BE49-F238E27FC236}">
                <a16:creationId xmlns:a16="http://schemas.microsoft.com/office/drawing/2014/main" xmlns="" id="{E0E5AD64-F42F-404B-B5DE-C9A39BFE5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6603" y="6057508"/>
            <a:ext cx="406400" cy="406400"/>
          </a:xfrm>
          <a:prstGeom prst="rect">
            <a:avLst/>
          </a:prstGeom>
        </p:spPr>
      </p:pic>
    </p:spTree>
    <p:extLst>
      <p:ext uri="{BB962C8B-B14F-4D97-AF65-F5344CB8AC3E}">
        <p14:creationId xmlns:p14="http://schemas.microsoft.com/office/powerpoint/2010/main" val="258005460"/>
      </p:ext>
    </p:extLst>
  </p:cSld>
  <p:clrMapOvr>
    <a:masterClrMapping/>
  </p:clrMapOvr>
  <mc:AlternateContent xmlns:mc="http://schemas.openxmlformats.org/markup-compatibility/2006" xmlns:p14="http://schemas.microsoft.com/office/powerpoint/2010/main">
    <mc:Choice Requires="p14">
      <p:transition spd="slow" p14:dur="2000" advClick="0" advTm="8830"/>
    </mc:Choice>
    <mc:Fallback xmlns="">
      <p:transition spd="slow" advClick="0"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endParaRPr lang="en-US" sz="2800" dirty="0"/>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fontScale="85000" lnSpcReduction="20000"/>
          </a:bodyPr>
          <a:lstStyle/>
          <a:p>
            <a:pPr marL="0" indent="0">
              <a:buNone/>
            </a:pPr>
            <a:r>
              <a:rPr lang="en-US" sz="2800" b="1" dirty="0"/>
              <a:t>Something to Ponder</a:t>
            </a:r>
          </a:p>
          <a:p>
            <a:pPr marL="0" indent="0">
              <a:buNone/>
            </a:pPr>
            <a:r>
              <a:rPr lang="en-US" sz="2800" dirty="0"/>
              <a:t>A student will rise to the expectations that are set for them. As a tutor, you must hold each student to high expectations, regardless of your preconceived notions of their ability. </a:t>
            </a:r>
          </a:p>
          <a:p>
            <a:r>
              <a:rPr lang="en-US" sz="2800" dirty="0"/>
              <a:t>Can you think of a time when you met someone expectations of you?</a:t>
            </a:r>
          </a:p>
          <a:p>
            <a:r>
              <a:rPr lang="en-US" sz="2800" dirty="0"/>
              <a:t>Where they high expectations?</a:t>
            </a:r>
          </a:p>
          <a:p>
            <a:r>
              <a:rPr lang="en-US" sz="2800" dirty="0"/>
              <a:t>How did that make you feel?</a:t>
            </a:r>
          </a:p>
          <a:p>
            <a:pPr lvl="1"/>
            <a:endParaRPr lang="en-US" dirty="0"/>
          </a:p>
        </p:txBody>
      </p:sp>
      <p:pic>
        <p:nvPicPr>
          <p:cNvPr id="6" name="Recorded Sound">
            <a:hlinkClick r:id="" action="ppaction://media"/>
            <a:extLst>
              <a:ext uri="{FF2B5EF4-FFF2-40B4-BE49-F238E27FC236}">
                <a16:creationId xmlns:a16="http://schemas.microsoft.com/office/drawing/2014/main" xmlns="" id="{D173B4C7-794A-426B-B808-A7DFF770E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9281" y="6057508"/>
            <a:ext cx="406400" cy="406400"/>
          </a:xfrm>
          <a:prstGeom prst="rect">
            <a:avLst/>
          </a:prstGeom>
        </p:spPr>
      </p:pic>
    </p:spTree>
    <p:extLst>
      <p:ext uri="{BB962C8B-B14F-4D97-AF65-F5344CB8AC3E}">
        <p14:creationId xmlns:p14="http://schemas.microsoft.com/office/powerpoint/2010/main" val="2409722120"/>
      </p:ext>
    </p:extLst>
  </p:cSld>
  <p:clrMapOvr>
    <a:masterClrMapping/>
  </p:clrMapOvr>
  <mc:AlternateContent xmlns:mc="http://schemas.openxmlformats.org/markup-compatibility/2006" xmlns:p14="http://schemas.microsoft.com/office/powerpoint/2010/main">
    <mc:Choice Requires="p14">
      <p:transition spd="slow" p14:dur="2000" advClick="0" advTm="34616"/>
    </mc:Choice>
    <mc:Fallback xmlns="">
      <p:transition spd="slow" advClick="0" advTm="3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normAutofit/>
          </a:bodyPr>
          <a:lstStyle/>
          <a:p>
            <a:pPr marL="0" indent="0">
              <a:buNone/>
            </a:pPr>
            <a:r>
              <a:rPr lang="en-US" sz="2400" b="1" dirty="0"/>
              <a:t>Definition:</a:t>
            </a:r>
          </a:p>
          <a:p>
            <a:r>
              <a:rPr lang="en-US" sz="2200" dirty="0"/>
              <a:t>The Asset Based Approach is used to understand students from a lens of abundance, not deficit. For example, you should not think “What are the </a:t>
            </a:r>
            <a:r>
              <a:rPr lang="en-US" sz="2200" b="1" u="sng" dirty="0"/>
              <a:t>problems</a:t>
            </a:r>
            <a:r>
              <a:rPr lang="en-US" sz="2200" dirty="0"/>
              <a:t> and how can I </a:t>
            </a:r>
            <a:r>
              <a:rPr lang="en-US" sz="2200" b="1" u="sng" dirty="0"/>
              <a:t>fix them</a:t>
            </a:r>
            <a:r>
              <a:rPr lang="en-US" sz="2200" dirty="0"/>
              <a:t>?”. Instead you should approach a student thinking “What are the </a:t>
            </a:r>
            <a:r>
              <a:rPr lang="en-US" sz="2200" b="1" u="sng" dirty="0"/>
              <a:t>strengths</a:t>
            </a:r>
            <a:r>
              <a:rPr lang="en-US" sz="2200" dirty="0"/>
              <a:t> and how can I </a:t>
            </a:r>
            <a:r>
              <a:rPr lang="en-US" sz="2200" b="1" u="sng" dirty="0"/>
              <a:t>build on them</a:t>
            </a:r>
            <a:r>
              <a:rPr lang="en-US" sz="2200" dirty="0"/>
              <a:t>?</a:t>
            </a:r>
          </a:p>
        </p:txBody>
      </p:sp>
      <p:pic>
        <p:nvPicPr>
          <p:cNvPr id="5" name="Recorded Sound">
            <a:hlinkClick r:id="" action="ppaction://media"/>
            <a:extLst>
              <a:ext uri="{FF2B5EF4-FFF2-40B4-BE49-F238E27FC236}">
                <a16:creationId xmlns:a16="http://schemas.microsoft.com/office/drawing/2014/main" xmlns="" id="{1366495E-3B3B-457E-96D6-DB27A61AB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1327" y="6057508"/>
            <a:ext cx="406400" cy="406400"/>
          </a:xfrm>
          <a:prstGeom prst="rect">
            <a:avLst/>
          </a:prstGeom>
        </p:spPr>
      </p:pic>
    </p:spTree>
    <p:extLst>
      <p:ext uri="{BB962C8B-B14F-4D97-AF65-F5344CB8AC3E}">
        <p14:creationId xmlns:p14="http://schemas.microsoft.com/office/powerpoint/2010/main" val="361685052"/>
      </p:ext>
    </p:extLst>
  </p:cSld>
  <p:clrMapOvr>
    <a:masterClrMapping/>
  </p:clrMapOvr>
  <mc:AlternateContent xmlns:mc="http://schemas.openxmlformats.org/markup-compatibility/2006" xmlns:p14="http://schemas.microsoft.com/office/powerpoint/2010/main">
    <mc:Choice Requires="p14">
      <p:transition spd="slow" p14:dur="2000" advClick="0" advTm="18324"/>
    </mc:Choice>
    <mc:Fallback xmlns="">
      <p:transition spd="slow" advClick="0" advTm="1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buNone/>
            </a:pPr>
            <a:r>
              <a:rPr lang="en-US" sz="2400" b="1" dirty="0"/>
              <a:t>Objective:</a:t>
            </a:r>
          </a:p>
          <a:p>
            <a:pPr lvl="1"/>
            <a:r>
              <a:rPr lang="en-US" sz="2200" dirty="0"/>
              <a:t>Approach a student’s learning journey by identifying their assets, not their deficits</a:t>
            </a:r>
          </a:p>
          <a:p>
            <a:pPr lvl="1"/>
            <a:r>
              <a:rPr lang="en-US" sz="2200" dirty="0"/>
              <a:t>Be able to recognize a student’s internal and external assets</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xmlns="" id="{83CA3D5F-F2FF-45D9-B264-FE71FB0C9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602" y="6057508"/>
            <a:ext cx="406400" cy="406400"/>
          </a:xfrm>
          <a:prstGeom prst="rect">
            <a:avLst/>
          </a:prstGeom>
        </p:spPr>
      </p:pic>
    </p:spTree>
    <p:extLst>
      <p:ext uri="{BB962C8B-B14F-4D97-AF65-F5344CB8AC3E}">
        <p14:creationId xmlns:p14="http://schemas.microsoft.com/office/powerpoint/2010/main" val="2278592934"/>
      </p:ext>
    </p:extLst>
  </p:cSld>
  <p:clrMapOvr>
    <a:masterClrMapping/>
  </p:clrMapOvr>
  <mc:AlternateContent xmlns:mc="http://schemas.openxmlformats.org/markup-compatibility/2006" xmlns:p14="http://schemas.microsoft.com/office/powerpoint/2010/main">
    <mc:Choice Requires="p14">
      <p:transition spd="slow" p14:dur="2000" advClick="0" advTm="12792"/>
    </mc:Choice>
    <mc:Fallback xmlns="">
      <p:transition spd="slow" advClick="0" advTm="1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7F8C0-76E8-4C5F-A9A8-0B20085A79DA}"/>
              </a:ext>
            </a:extLst>
          </p:cNvPr>
          <p:cNvSpPr>
            <a:spLocks noGrp="1"/>
          </p:cNvSpPr>
          <p:nvPr>
            <p:ph type="title"/>
          </p:nvPr>
        </p:nvSpPr>
        <p:spPr/>
        <p:txBody>
          <a:bodyPr/>
          <a:lstStyle/>
          <a:p>
            <a:r>
              <a:rPr lang="en-US" sz="2800" b="1" dirty="0"/>
              <a:t>The Pygmalion Effect and Understanding Your Student Using the Asset Based Approach</a:t>
            </a:r>
          </a:p>
        </p:txBody>
      </p:sp>
      <p:sp>
        <p:nvSpPr>
          <p:cNvPr id="3" name="Content Placeholder 2">
            <a:extLst>
              <a:ext uri="{FF2B5EF4-FFF2-40B4-BE49-F238E27FC236}">
                <a16:creationId xmlns:a16="http://schemas.microsoft.com/office/drawing/2014/main" xmlns="" id="{65CE902E-78F7-4E39-A8B9-3DDCE00B6D51}"/>
              </a:ext>
            </a:extLst>
          </p:cNvPr>
          <p:cNvSpPr>
            <a:spLocks noGrp="1"/>
          </p:cNvSpPr>
          <p:nvPr>
            <p:ph idx="1"/>
          </p:nvPr>
        </p:nvSpPr>
        <p:spPr>
          <a:xfrm>
            <a:off x="1154953" y="2641208"/>
            <a:ext cx="8761412" cy="3416300"/>
          </a:xfrm>
        </p:spPr>
        <p:txBody>
          <a:bodyPr/>
          <a:lstStyle/>
          <a:p>
            <a:pPr marL="0" indent="0">
              <a:buNone/>
            </a:pPr>
            <a:r>
              <a:rPr lang="en-US" sz="2400" dirty="0"/>
              <a:t>Take a look at worksheet entitled “40 Developmental Assets for Middle Childhood”. As you look at this list, think about the following:</a:t>
            </a:r>
          </a:p>
          <a:p>
            <a:r>
              <a:rPr lang="en-US" sz="2400" dirty="0"/>
              <a:t>What assets do you think helped you get to a four year college?</a:t>
            </a:r>
          </a:p>
          <a:p>
            <a:endParaRPr lang="en-US" dirty="0"/>
          </a:p>
        </p:txBody>
      </p:sp>
      <p:pic>
        <p:nvPicPr>
          <p:cNvPr id="5" name="Recorded Sound">
            <a:hlinkClick r:id="" action="ppaction://media"/>
            <a:extLst>
              <a:ext uri="{FF2B5EF4-FFF2-40B4-BE49-F238E27FC236}">
                <a16:creationId xmlns:a16="http://schemas.microsoft.com/office/drawing/2014/main" xmlns="" id="{0475B301-F814-4147-AFC9-B0EAB7E1A2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7073" y="6057508"/>
            <a:ext cx="406400" cy="406400"/>
          </a:xfrm>
          <a:prstGeom prst="rect">
            <a:avLst/>
          </a:prstGeom>
        </p:spPr>
      </p:pic>
    </p:spTree>
    <p:extLst>
      <p:ext uri="{BB962C8B-B14F-4D97-AF65-F5344CB8AC3E}">
        <p14:creationId xmlns:p14="http://schemas.microsoft.com/office/powerpoint/2010/main" val="3181497111"/>
      </p:ext>
    </p:extLst>
  </p:cSld>
  <p:clrMapOvr>
    <a:masterClrMapping/>
  </p:clrMapOvr>
  <mc:AlternateContent xmlns:mc="http://schemas.openxmlformats.org/markup-compatibility/2006" xmlns:p14="http://schemas.microsoft.com/office/powerpoint/2010/main">
    <mc:Choice Requires="p14">
      <p:transition spd="slow" p14:dur="2000" advClick="0" advTm="42641"/>
    </mc:Choice>
    <mc:Fallback xmlns="">
      <p:transition spd="slow" advClick="0" advTm="4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7213</TotalTime>
  <Words>3231</Words>
  <Application>Microsoft Office PowerPoint</Application>
  <PresentationFormat>Widescreen</PresentationFormat>
  <Paragraphs>293</Paragraphs>
  <Slides>57</Slides>
  <Notes>28</Notes>
  <HiddenSlides>0</HiddenSlides>
  <MMClips>54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Century Gothic</vt:lpstr>
      <vt:lpstr>Wingdings 3</vt:lpstr>
      <vt:lpstr>Ion Boardroom</vt:lpstr>
      <vt:lpstr>Blended Learning for Tutor Certificate </vt:lpstr>
      <vt:lpstr>To-Do</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The Pygmalion Effect and Understanding Your Student Using the Asset Based Approach</vt:lpstr>
      <vt:lpstr>Scaffolding</vt:lpstr>
      <vt:lpstr>Scaffolding</vt:lpstr>
      <vt:lpstr>Scaffolding</vt:lpstr>
      <vt:lpstr>Scaffolding</vt:lpstr>
      <vt:lpstr>Scaffolding</vt:lpstr>
      <vt:lpstr>Scaffolding</vt:lpstr>
      <vt:lpstr>Scaffolding</vt:lpstr>
      <vt:lpstr>Scaffolding</vt:lpstr>
      <vt:lpstr>Scaffolding</vt:lpstr>
      <vt:lpstr>Scaffolding</vt:lpstr>
      <vt:lpstr>Scaffolding</vt:lpstr>
      <vt:lpstr>Metacognition</vt:lpstr>
      <vt:lpstr>Metacognition</vt:lpstr>
      <vt:lpstr>Metacognition</vt:lpstr>
      <vt:lpstr>Metacognition</vt:lpstr>
      <vt:lpstr>Metacognition</vt:lpstr>
      <vt:lpstr>Metacognition</vt:lpstr>
      <vt:lpstr>Metacognition</vt:lpstr>
      <vt:lpstr>Metacognition</vt:lpstr>
      <vt:lpstr>Metacognition</vt:lpstr>
      <vt:lpstr>Metacognition</vt:lpstr>
      <vt:lpstr>Behavior Management</vt:lpstr>
      <vt:lpstr>Behavior Management</vt:lpstr>
      <vt:lpstr>Behavior Management Styles</vt:lpstr>
      <vt:lpstr>Behavior Management Styles</vt:lpstr>
      <vt:lpstr>Behavior Management Styles</vt:lpstr>
      <vt:lpstr>Behavior Management Styles</vt:lpstr>
      <vt:lpstr>Behavior Management Styles</vt:lpstr>
      <vt:lpstr>Behavior Management</vt:lpstr>
      <vt:lpstr>Behavior Management</vt:lpstr>
      <vt:lpstr>Behavior Management</vt:lpstr>
      <vt:lpstr>Behavior Management</vt:lpstr>
      <vt:lpstr>Behavior Management</vt:lpstr>
      <vt:lpstr>Behavior Management</vt:lpstr>
      <vt:lpstr>Behavior Management</vt:lpstr>
      <vt:lpstr>PBHA-Wide Rules</vt:lpstr>
      <vt:lpstr>PBHA-Wide Rules</vt:lpstr>
      <vt:lpstr>Mandated Reporting</vt:lpstr>
      <vt:lpstr>Mandated Reporting</vt:lpstr>
      <vt:lpstr>Mandated Reporting</vt:lpstr>
      <vt:lpstr>Mandated Reporting</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Learning for Tutor Certificate</dc:title>
  <dc:creator>Alysha Johnson</dc:creator>
  <cp:lastModifiedBy>Leavitt, Jesse Durso</cp:lastModifiedBy>
  <cp:revision>68</cp:revision>
  <dcterms:created xsi:type="dcterms:W3CDTF">2017-06-28T07:47:36Z</dcterms:created>
  <dcterms:modified xsi:type="dcterms:W3CDTF">2017-10-16T21:28:04Z</dcterms:modified>
</cp:coreProperties>
</file>